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4"/>
  </p:notesMasterIdLst>
  <p:sldIdLst>
    <p:sldId id="256" r:id="rId3"/>
    <p:sldId id="505" r:id="rId4"/>
    <p:sldId id="427" r:id="rId5"/>
    <p:sldId id="428" r:id="rId6"/>
    <p:sldId id="429" r:id="rId7"/>
    <p:sldId id="430" r:id="rId8"/>
    <p:sldId id="431" r:id="rId9"/>
    <p:sldId id="551" r:id="rId10"/>
    <p:sldId id="552" r:id="rId11"/>
    <p:sldId id="553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61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79" r:id="rId38"/>
    <p:sldId id="550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517" r:id="rId50"/>
    <p:sldId id="518" r:id="rId51"/>
    <p:sldId id="519" r:id="rId52"/>
    <p:sldId id="520" r:id="rId53"/>
    <p:sldId id="521" r:id="rId54"/>
    <p:sldId id="522" r:id="rId55"/>
    <p:sldId id="523" r:id="rId56"/>
    <p:sldId id="524" r:id="rId57"/>
    <p:sldId id="525" r:id="rId58"/>
    <p:sldId id="526" r:id="rId59"/>
    <p:sldId id="527" r:id="rId60"/>
    <p:sldId id="528" r:id="rId61"/>
    <p:sldId id="529" r:id="rId62"/>
    <p:sldId id="530" r:id="rId63"/>
    <p:sldId id="531" r:id="rId64"/>
    <p:sldId id="532" r:id="rId65"/>
    <p:sldId id="533" r:id="rId66"/>
    <p:sldId id="534" r:id="rId67"/>
    <p:sldId id="535" r:id="rId68"/>
    <p:sldId id="536" r:id="rId69"/>
    <p:sldId id="537" r:id="rId70"/>
    <p:sldId id="538" r:id="rId71"/>
    <p:sldId id="539" r:id="rId72"/>
    <p:sldId id="540" r:id="rId73"/>
    <p:sldId id="541" r:id="rId74"/>
    <p:sldId id="542" r:id="rId75"/>
    <p:sldId id="543" r:id="rId76"/>
    <p:sldId id="544" r:id="rId77"/>
    <p:sldId id="545" r:id="rId78"/>
    <p:sldId id="546" r:id="rId79"/>
    <p:sldId id="547" r:id="rId80"/>
    <p:sldId id="548" r:id="rId81"/>
    <p:sldId id="549" r:id="rId82"/>
    <p:sldId id="50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O Duc An" initials="VDA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45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5F626-21EF-46B8-A0D3-D5EECAFF1500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04A3D-5484-4646-AD6A-6D6B609A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04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News Gothic MT"/>
              </a:defRPr>
            </a:lvl1pPr>
            <a:lvl2pPr marL="742950" indent="-285750">
              <a:defRPr>
                <a:solidFill>
                  <a:schemeClr val="tx1"/>
                </a:solidFill>
                <a:latin typeface="News Gothic MT"/>
              </a:defRPr>
            </a:lvl2pPr>
            <a:lvl3pPr marL="1143000" indent="-228600">
              <a:defRPr>
                <a:solidFill>
                  <a:schemeClr val="tx1"/>
                </a:solidFill>
                <a:latin typeface="News Gothic MT"/>
              </a:defRPr>
            </a:lvl3pPr>
            <a:lvl4pPr marL="1600200" indent="-228600">
              <a:defRPr>
                <a:solidFill>
                  <a:schemeClr val="tx1"/>
                </a:solidFill>
                <a:latin typeface="News Gothic MT"/>
              </a:defRPr>
            </a:lvl4pPr>
            <a:lvl5pPr marL="2057400" indent="-228600">
              <a:defRPr>
                <a:solidFill>
                  <a:schemeClr val="tx1"/>
                </a:solidFill>
                <a:latin typeface="News Gothic M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B7DD45-C246-48F8-AE99-599C9AB9F615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News Gothic MT"/>
              </a:defRPr>
            </a:lvl1pPr>
            <a:lvl2pPr marL="742950" indent="-285750">
              <a:defRPr>
                <a:solidFill>
                  <a:schemeClr val="tx1"/>
                </a:solidFill>
                <a:latin typeface="News Gothic MT"/>
              </a:defRPr>
            </a:lvl2pPr>
            <a:lvl3pPr marL="1143000" indent="-228600">
              <a:defRPr>
                <a:solidFill>
                  <a:schemeClr val="tx1"/>
                </a:solidFill>
                <a:latin typeface="News Gothic MT"/>
              </a:defRPr>
            </a:lvl3pPr>
            <a:lvl4pPr marL="1600200" indent="-228600">
              <a:defRPr>
                <a:solidFill>
                  <a:schemeClr val="tx1"/>
                </a:solidFill>
                <a:latin typeface="News Gothic MT"/>
              </a:defRPr>
            </a:lvl4pPr>
            <a:lvl5pPr marL="2057400" indent="-228600">
              <a:defRPr>
                <a:solidFill>
                  <a:schemeClr val="tx1"/>
                </a:solidFill>
                <a:latin typeface="News Gothic M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B7DD45-C246-48F8-AE99-599C9AB9F615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2C102-B8AE-4CC8-8DFD-907875E4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06CCF0-B4C9-4910-B71B-BC5228E9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7BE8D5-EACC-475F-B772-4C6E30EC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7793E9-AE2F-44EA-9261-CDDE0A32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B453C0-1394-4470-9C6B-5680634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8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5D5A0-D36B-42D3-8503-A08848E9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B9DE344-B2E6-4D08-8EFD-71DBF314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4F3758-74C8-452E-83A6-2CC57BC5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0A3BFC-EC66-4779-8648-8C5557A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1D2088-CE38-4639-9C50-5E8FE34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87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56662CB-0803-47C7-B8F3-343BD6375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913163-7159-4A13-99D8-0BF55A00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37CC0-663F-45FD-AF01-CB276254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24968-DE40-4BED-BFBB-FACFDD8C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1762EC-6177-4132-ACB5-5C730475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24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pPr lvl="0">
              <a:defRPr sz="1800" b="0"/>
            </a:pPr>
            <a:r>
              <a:rPr sz="2700" b="1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92566" indent="-597932"/>
            <a:lvl3pPr marL="1328548" indent="-567180"/>
            <a:lvl4pPr marL="1677132" indent="-583581"/>
            <a:lvl5pPr marL="2086118" indent="-667026"/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295943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6036707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2C102-B8AE-4CC8-8DFD-907875E4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06CCF0-B4C9-4910-B71B-BC5228E9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7BE8D5-EACC-475F-B772-4C6E30EC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7793E9-AE2F-44EA-9261-CDDE0A32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B453C0-1394-4470-9C6B-5680634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2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593C6-3D1B-460E-B901-F4BB8F0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31235"/>
            <a:ext cx="11100021" cy="486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87351A-05B1-4209-ABD5-8A3B58E6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9372B3-9D16-415C-AFC6-5D4652E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C96612-9E2F-40CF-99EB-6E186AF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45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F184B0-B474-49DB-90DF-EA525157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62062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6464CF-570F-4361-9C22-BC3CA88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8B62D1-8837-45F2-8787-A2B9AB1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E02877-DE60-4015-8FCF-892ACE36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24"/>
          <p:cNvGrpSpPr/>
          <p:nvPr userDrawn="1"/>
        </p:nvGrpSpPr>
        <p:grpSpPr>
          <a:xfrm>
            <a:off x="790786" y="3023729"/>
            <a:ext cx="10588414" cy="139983"/>
            <a:chOff x="0" y="0"/>
            <a:chExt cx="11982027" cy="139982"/>
          </a:xfrm>
          <a:solidFill>
            <a:srgbClr val="FFC000"/>
          </a:solidFill>
        </p:grpSpPr>
        <p:sp>
          <p:nvSpPr>
            <p:cNvPr id="8" name="Shape 22"/>
            <p:cNvSpPr/>
            <p:nvPr/>
          </p:nvSpPr>
          <p:spPr>
            <a:xfrm>
              <a:off x="-1" y="0"/>
              <a:ext cx="7404894" cy="139983"/>
            </a:xfrm>
            <a:prstGeom prst="rect">
              <a:avLst/>
            </a:prstGeom>
            <a:grpFill/>
            <a:ln w="12700" cap="flat">
              <a:solidFill>
                <a:srgbClr val="FFC000"/>
              </a:solidFill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2400"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4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Shape 23"/>
            <p:cNvSpPr/>
            <p:nvPr/>
          </p:nvSpPr>
          <p:spPr>
            <a:xfrm>
              <a:off x="0" y="0"/>
              <a:ext cx="11982027" cy="1"/>
            </a:xfrm>
            <a:prstGeom prst="line">
              <a:avLst/>
            </a:prstGeom>
            <a:grpFill/>
            <a:ln w="12700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457200">
                <a:defRPr sz="16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>
                <a:solidFill>
                  <a:prstClr val="black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85" y="3492499"/>
            <a:ext cx="10588415" cy="280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489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8C28F-0E26-4450-B5E9-87FEB7B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A839B7-197F-4E24-9034-3FAB490E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4A0A18-C706-495C-B58F-7AF0D33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573B90-884B-4A9F-A8FA-7F1E17F9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8F9F5E-BDB1-45F3-BCE2-76B6520C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84A89C-CCFA-45DE-98FF-AD7815A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7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97480A-21EF-4CFF-9025-CCD9FA4E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36" y="365125"/>
            <a:ext cx="9295852" cy="959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8E34F7-5664-4D9D-945D-F455A3DFE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230B20-378D-4F09-8BF3-DEC4AF8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E6BB53C-6E2D-4274-9D7E-A670158C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167D38A-88C4-4F01-BFB9-D94E541E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99B471D-3ADB-4293-9A4B-67CF34A7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3774760-CCCB-42BA-9A1B-D8E7D8A9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83038AC-F431-4B77-9D3B-926E6AB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51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AF7B9-53C0-4585-9B89-2FBA7B70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201745-3FA6-4569-A489-EF0EA16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BFEA74-BC5E-4B0B-835D-E657A87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D1EE18-4D1C-4701-8BBA-0169DC7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593C6-3D1B-460E-B901-F4BB8F0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31235"/>
            <a:ext cx="11100021" cy="486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87351A-05B1-4209-ABD5-8A3B58E6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9372B3-9D16-415C-AFC6-5D4652E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C96612-9E2F-40CF-99EB-6E186AF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1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19FDDA1-6ACB-4F4D-B161-8B6F564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7317F60-55C3-4BB3-BDEB-861CA8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89CA0-249C-4A75-A3B7-DBDE446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154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54949C-EB4F-4ACF-8ADE-56A8C29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126C2B-8498-44CE-B005-71433DD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0CAAFC-D17E-4850-87AB-4B0A70BF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0FB378-A528-4D34-A3DA-9AAD403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E1E530-6145-4EB0-B9A0-4C5FC5E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277388-E30C-4DA3-B6CF-2F670642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4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174CB1-3943-4F0E-9F85-C3E76CA8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3E7326-9859-4138-A3F6-5A4E1D60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1411D02-CB68-43D9-85FC-185924DA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D51B13-BF22-4142-BD28-F2F7C614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197E58-C0D2-4770-BF0F-B8560F93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79F60B-0CBB-4728-801E-BBB606D2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881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5D5A0-D36B-42D3-8503-A08848E9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B9DE344-B2E6-4D08-8EFD-71DBF314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4F3758-74C8-452E-83A6-2CC57BC5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0A3BFC-EC66-4779-8648-8C5557A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1D2088-CE38-4639-9C50-5E8FE34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246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56662CB-0803-47C7-B8F3-343BD6375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913163-7159-4A13-99D8-0BF55A00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37CC0-663F-45FD-AF01-CB276254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24968-DE40-4BED-BFBB-FACFDD8C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1762EC-6177-4132-ACB5-5C730475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75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pPr lvl="0">
              <a:defRPr sz="1800" b="0"/>
            </a:pPr>
            <a:r>
              <a:rPr sz="2700" b="1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92566" indent="-597932"/>
            <a:lvl3pPr marL="1328548" indent="-567180"/>
            <a:lvl4pPr marL="1677132" indent="-583581"/>
            <a:lvl5pPr marL="2086118" indent="-667026"/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8210818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F184B0-B474-49DB-90DF-EA525157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1C19F0-1FB7-4AE0-896E-2777B6C62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6464CF-570F-4361-9C22-BC3CA88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8B62D1-8837-45F2-8787-A2B9AB1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E02877-DE60-4015-8FCF-892ACE36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9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8C28F-0E26-4450-B5E9-87FEB7B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A839B7-197F-4E24-9034-3FAB490E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4A0A18-C706-495C-B58F-7AF0D33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573B90-884B-4A9F-A8FA-7F1E17F9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8F9F5E-BDB1-45F3-BCE2-76B6520C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84A89C-CCFA-45DE-98FF-AD7815A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25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97480A-21EF-4CFF-9025-CCD9FA4E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36" y="365125"/>
            <a:ext cx="9295852" cy="959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8E34F7-5664-4D9D-945D-F455A3DFE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230B20-378D-4F09-8BF3-DEC4AF8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E6BB53C-6E2D-4274-9D7E-A670158C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167D38A-88C4-4F01-BFB9-D94E541E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99B471D-3ADB-4293-9A4B-67CF34A7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3774760-CCCB-42BA-9A1B-D8E7D8A9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83038AC-F431-4B77-9D3B-926E6AB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86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AF7B9-53C0-4585-9B89-2FBA7B70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201745-3FA6-4569-A489-EF0EA16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BFEA74-BC5E-4B0B-835D-E657A87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D1EE18-4D1C-4701-8BBA-0169DC7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1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19FDDA1-6ACB-4F4D-B161-8B6F564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7317F60-55C3-4BB3-BDEB-861CA8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89CA0-249C-4A75-A3B7-DBDE446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70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54949C-EB4F-4ACF-8ADE-56A8C29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126C2B-8498-44CE-B005-71433DD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0CAAFC-D17E-4850-87AB-4B0A70BF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0FB378-A528-4D34-A3DA-9AAD403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E1E530-6145-4EB0-B9A0-4C5FC5E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277388-E30C-4DA3-B6CF-2F670642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174CB1-3943-4F0E-9F85-C3E76CA8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3E7326-9859-4138-A3F6-5A4E1D60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1411D02-CB68-43D9-85FC-185924DA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D51B13-BF22-4142-BD28-F2F7C614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197E58-C0D2-4770-BF0F-B8560F93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79F60B-0CBB-4728-801E-BBB606D2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D6C713-6B5B-4652-B919-0C9C326B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03E2E6-5E74-4663-AD70-D00426D6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927BD6-A005-4E4E-8C32-0E1B6CC0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6D4B-7653-4E0B-8F57-D38CF83377BB}" type="datetimeFigureOut">
              <a:rPr lang="en-US" smtClean="0"/>
              <a:t>21/10/2020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2D051F-F1D7-4D05-9D06-0B2E7BC1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91EC13-E05F-4BCF-8EC0-B2CDC677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2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D6C713-6B5B-4652-B919-0C9C326B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03E2E6-5E74-4663-AD70-D00426D6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927BD6-A005-4E4E-8C32-0E1B6CC0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2D051F-F1D7-4D05-9D06-0B2E7BC1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91EC13-E05F-4BCF-8EC0-B2CDC677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6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D286FF-B124-458F-B57B-2B1D24945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/>
              <a:t>SYSTEMS</a:t>
            </a:r>
            <a:br>
              <a:rPr lang="en-US" sz="7200" b="1"/>
            </a:br>
            <a:r>
              <a:rPr lang="en-US" sz="7200" b="1"/>
              <a:t>ANALYSIS AND DESIGN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5B71ED79-E603-4351-A7EB-B158BDF0B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600" y="3856038"/>
            <a:ext cx="104775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vi-VN" b="1"/>
              <a:t>Nguy</a:t>
            </a:r>
            <a:r>
              <a:rPr lang="en-US" b="1"/>
              <a:t>e</a:t>
            </a:r>
            <a:r>
              <a:rPr lang="vi-VN" b="1"/>
              <a:t>n Thanh B</a:t>
            </a:r>
            <a:r>
              <a:rPr lang="en-US" b="1"/>
              <a:t>i</a:t>
            </a:r>
            <a:r>
              <a:rPr lang="vi-VN" b="1"/>
              <a:t>nh, Nguy</a:t>
            </a:r>
            <a:r>
              <a:rPr lang="en-US" b="1"/>
              <a:t>e</a:t>
            </a:r>
            <a:r>
              <a:rPr lang="vi-VN" b="1"/>
              <a:t>n Quang V</a:t>
            </a:r>
            <a:r>
              <a:rPr lang="en-US" b="1"/>
              <a:t>u</a:t>
            </a:r>
            <a:r>
              <a:rPr lang="vi-VN" b="1"/>
              <a:t>, L</a:t>
            </a:r>
            <a:r>
              <a:rPr lang="en-US" b="1"/>
              <a:t>e</a:t>
            </a:r>
            <a:r>
              <a:rPr lang="vi-VN" b="1"/>
              <a:t> Vi</a:t>
            </a:r>
            <a:r>
              <a:rPr lang="en-US" b="1"/>
              <a:t>e</a:t>
            </a:r>
            <a:r>
              <a:rPr lang="vi-VN" b="1"/>
              <a:t>t Tr</a:t>
            </a:r>
            <a:r>
              <a:rPr lang="en-US" b="1"/>
              <a:t>uo</a:t>
            </a:r>
            <a:r>
              <a:rPr lang="vi-VN" b="1"/>
              <a:t>ng, Nguy</a:t>
            </a:r>
            <a:r>
              <a:rPr lang="en-US" b="1"/>
              <a:t>e</a:t>
            </a:r>
            <a:r>
              <a:rPr lang="vi-VN" b="1"/>
              <a:t>n Th</a:t>
            </a:r>
            <a:r>
              <a:rPr lang="en-US" b="1"/>
              <a:t>i</a:t>
            </a:r>
            <a:r>
              <a:rPr lang="vi-VN" b="1"/>
              <a:t> H</a:t>
            </a:r>
            <a:r>
              <a:rPr lang="en-US" b="1"/>
              <a:t>a</a:t>
            </a:r>
            <a:r>
              <a:rPr lang="vi-VN" b="1"/>
              <a:t>nh, V</a:t>
            </a:r>
            <a:r>
              <a:rPr lang="en-US" b="1"/>
              <a:t>o</a:t>
            </a:r>
            <a:r>
              <a:rPr lang="vi-VN" b="1"/>
              <a:t> V</a:t>
            </a:r>
            <a:r>
              <a:rPr lang="en-US" b="1"/>
              <a:t>a</a:t>
            </a:r>
            <a:r>
              <a:rPr lang="vi-VN" b="1"/>
              <a:t>n L</a:t>
            </a:r>
            <a:r>
              <a:rPr lang="en-US" b="1"/>
              <a:t>uon</a:t>
            </a:r>
            <a:r>
              <a:rPr lang="vi-VN" b="1"/>
              <a:t>g</a:t>
            </a:r>
            <a:r>
              <a:rPr lang="en-US" b="1"/>
              <a:t>,</a:t>
            </a:r>
            <a:r>
              <a:rPr lang="vi-VN" b="1"/>
              <a:t> L</a:t>
            </a:r>
            <a:r>
              <a:rPr lang="en-US" b="1"/>
              <a:t>e</a:t>
            </a:r>
            <a:r>
              <a:rPr lang="vi-VN" b="1"/>
              <a:t> Th</a:t>
            </a:r>
            <a:r>
              <a:rPr lang="en-US" b="1"/>
              <a:t>i</a:t>
            </a:r>
            <a:r>
              <a:rPr lang="vi-VN" b="1"/>
              <a:t> B</a:t>
            </a:r>
            <a:r>
              <a:rPr lang="en-US" b="1"/>
              <a:t>i</a:t>
            </a:r>
            <a:r>
              <a:rPr lang="vi-VN" b="1"/>
              <a:t>ch Tra</a:t>
            </a:r>
            <a:endParaRPr lang="en-US" b="1"/>
          </a:p>
          <a:p>
            <a:pPr algn="l">
              <a:lnSpc>
                <a:spcPct val="100000"/>
              </a:lnSpc>
            </a:pPr>
            <a:r>
              <a:rPr lang="en-US" b="1"/>
              <a:t>Faculty of Computer Science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9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Shape 2325"/>
          <p:cNvSpPr>
            <a:spLocks noGrp="1"/>
          </p:cNvSpPr>
          <p:nvPr>
            <p:ph type="body" idx="1"/>
          </p:nvPr>
        </p:nvSpPr>
        <p:spPr>
          <a:xfrm>
            <a:off x="419101" y="1227610"/>
            <a:ext cx="10922000" cy="520764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Notation</a:t>
            </a:r>
          </a:p>
        </p:txBody>
      </p:sp>
      <p:sp>
        <p:nvSpPr>
          <p:cNvPr id="2326" name="Shape 232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327" name="Shape 2327"/>
          <p:cNvSpPr>
            <a:spLocks noGrp="1"/>
          </p:cNvSpPr>
          <p:nvPr>
            <p:ph type="title"/>
          </p:nvPr>
        </p:nvSpPr>
        <p:spPr>
          <a:xfrm>
            <a:off x="2043484" y="383580"/>
            <a:ext cx="9310315" cy="64872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diagrams</a:t>
            </a:r>
          </a:p>
        </p:txBody>
      </p:sp>
      <p:grpSp>
        <p:nvGrpSpPr>
          <p:cNvPr id="2359" name="Group 2359"/>
          <p:cNvGrpSpPr/>
          <p:nvPr/>
        </p:nvGrpSpPr>
        <p:grpSpPr>
          <a:xfrm>
            <a:off x="3263685" y="1188467"/>
            <a:ext cx="6749065" cy="5289359"/>
            <a:chOff x="0" y="0"/>
            <a:chExt cx="7199002" cy="7522642"/>
          </a:xfrm>
        </p:grpSpPr>
        <p:grpSp>
          <p:nvGrpSpPr>
            <p:cNvPr id="2330" name="Group 2330"/>
            <p:cNvGrpSpPr/>
            <p:nvPr/>
          </p:nvGrpSpPr>
          <p:grpSpPr>
            <a:xfrm>
              <a:off x="3880503" y="6912736"/>
              <a:ext cx="1090961" cy="608014"/>
              <a:chOff x="0" y="0"/>
              <a:chExt cx="1090959" cy="608012"/>
            </a:xfrm>
          </p:grpSpPr>
          <p:sp>
            <p:nvSpPr>
              <p:cNvPr id="2328" name="Shape 2328"/>
              <p:cNvSpPr/>
              <p:nvPr/>
            </p:nvSpPr>
            <p:spPr>
              <a:xfrm>
                <a:off x="0" y="0"/>
                <a:ext cx="1090960" cy="608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" y="21600"/>
                    </a:moveTo>
                    <a:lnTo>
                      <a:pt x="0" y="0"/>
                    </a:lnTo>
                    <a:lnTo>
                      <a:pt x="18176" y="393"/>
                    </a:lnTo>
                    <a:lnTo>
                      <a:pt x="21394" y="8248"/>
                    </a:lnTo>
                    <a:lnTo>
                      <a:pt x="21600" y="21258"/>
                    </a:lnTo>
                    <a:lnTo>
                      <a:pt x="42" y="216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329" name="Shape 2329"/>
              <p:cNvSpPr/>
              <p:nvPr/>
            </p:nvSpPr>
            <p:spPr>
              <a:xfrm>
                <a:off x="880599" y="20902"/>
                <a:ext cx="207234" cy="227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38" y="19908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331" name="Shape 2331"/>
            <p:cNvSpPr/>
            <p:nvPr/>
          </p:nvSpPr>
          <p:spPr>
            <a:xfrm>
              <a:off x="1244845" y="295586"/>
              <a:ext cx="26781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853578" y="92929"/>
              <a:ext cx="386822" cy="38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0" y="1306969"/>
              <a:ext cx="2093979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1</a:t>
              </a: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0" y="2802109"/>
              <a:ext cx="2093979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2</a:t>
              </a: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0" y="5519275"/>
              <a:ext cx="2093979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n</a:t>
              </a:r>
            </a:p>
          </p:txBody>
        </p:sp>
        <p:sp>
          <p:nvSpPr>
            <p:cNvPr id="2336" name="Shape 2336"/>
            <p:cNvSpPr/>
            <p:nvPr/>
          </p:nvSpPr>
          <p:spPr>
            <a:xfrm flipH="1">
              <a:off x="1040639" y="483261"/>
              <a:ext cx="1" cy="8129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 flipH="1">
              <a:off x="1040639" y="1985152"/>
              <a:ext cx="1" cy="8129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 flipH="1">
              <a:off x="1046989" y="3488911"/>
              <a:ext cx="1" cy="201772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 flipH="1">
              <a:off x="1040639" y="6197458"/>
              <a:ext cx="1" cy="8129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2342" name="Group 2342"/>
            <p:cNvGrpSpPr/>
            <p:nvPr/>
          </p:nvGrpSpPr>
          <p:grpSpPr>
            <a:xfrm>
              <a:off x="789020" y="7011241"/>
              <a:ext cx="503239" cy="504826"/>
              <a:chOff x="0" y="0"/>
              <a:chExt cx="503237" cy="504825"/>
            </a:xfrm>
          </p:grpSpPr>
          <p:sp>
            <p:nvSpPr>
              <p:cNvPr id="2340" name="Shape 2340"/>
              <p:cNvSpPr/>
              <p:nvPr/>
            </p:nvSpPr>
            <p:spPr>
              <a:xfrm>
                <a:off x="58208" y="58834"/>
                <a:ext cx="386822" cy="387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341" name="Shape 2341"/>
              <p:cNvSpPr/>
              <p:nvPr/>
            </p:nvSpPr>
            <p:spPr>
              <a:xfrm>
                <a:off x="0" y="0"/>
                <a:ext cx="503238" cy="5048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343" name="Shape 2343"/>
            <p:cNvSpPr/>
            <p:nvPr/>
          </p:nvSpPr>
          <p:spPr>
            <a:xfrm>
              <a:off x="4035342" y="27521"/>
              <a:ext cx="630943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begin</a:t>
              </a:r>
            </a:p>
          </p:txBody>
        </p:sp>
        <p:sp>
          <p:nvSpPr>
            <p:cNvPr id="2344" name="Shape 2344"/>
            <p:cNvSpPr/>
            <p:nvPr/>
          </p:nvSpPr>
          <p:spPr>
            <a:xfrm>
              <a:off x="3943874" y="1382111"/>
              <a:ext cx="793379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activity</a:t>
              </a:r>
            </a:p>
          </p:txBody>
        </p:sp>
        <p:sp>
          <p:nvSpPr>
            <p:cNvPr id="2345" name="Shape 2345"/>
            <p:cNvSpPr/>
            <p:nvPr/>
          </p:nvSpPr>
          <p:spPr>
            <a:xfrm>
              <a:off x="3943874" y="2008511"/>
              <a:ext cx="2787088" cy="890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activity 2 begins</a:t>
              </a:r>
            </a:p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as soon as activity 1 finished</a:t>
              </a:r>
            </a:p>
          </p:txBody>
        </p:sp>
        <p:sp>
          <p:nvSpPr>
            <p:cNvPr id="2346" name="Shape 2346"/>
            <p:cNvSpPr/>
            <p:nvPr/>
          </p:nvSpPr>
          <p:spPr>
            <a:xfrm>
              <a:off x="4116141" y="7004666"/>
              <a:ext cx="468504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end</a:t>
              </a:r>
            </a:p>
          </p:txBody>
        </p:sp>
        <p:grpSp>
          <p:nvGrpSpPr>
            <p:cNvPr id="2349" name="Group 2349"/>
            <p:cNvGrpSpPr/>
            <p:nvPr/>
          </p:nvGrpSpPr>
          <p:grpSpPr>
            <a:xfrm>
              <a:off x="3938356" y="0"/>
              <a:ext cx="1090960" cy="608013"/>
              <a:chOff x="0" y="0"/>
              <a:chExt cx="1090959" cy="608012"/>
            </a:xfrm>
          </p:grpSpPr>
          <p:sp>
            <p:nvSpPr>
              <p:cNvPr id="2347" name="Shape 2347"/>
              <p:cNvSpPr/>
              <p:nvPr/>
            </p:nvSpPr>
            <p:spPr>
              <a:xfrm>
                <a:off x="0" y="0"/>
                <a:ext cx="1090960" cy="608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" y="21600"/>
                    </a:moveTo>
                    <a:lnTo>
                      <a:pt x="0" y="0"/>
                    </a:lnTo>
                    <a:lnTo>
                      <a:pt x="18176" y="393"/>
                    </a:lnTo>
                    <a:lnTo>
                      <a:pt x="21394" y="8248"/>
                    </a:lnTo>
                    <a:lnTo>
                      <a:pt x="21600" y="21258"/>
                    </a:lnTo>
                    <a:lnTo>
                      <a:pt x="42" y="216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348" name="Shape 2348"/>
              <p:cNvSpPr/>
              <p:nvPr/>
            </p:nvSpPr>
            <p:spPr>
              <a:xfrm>
                <a:off x="880599" y="20902"/>
                <a:ext cx="207234" cy="227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38" y="19908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grpSp>
          <p:nvGrpSpPr>
            <p:cNvPr id="2352" name="Group 2352"/>
            <p:cNvGrpSpPr/>
            <p:nvPr/>
          </p:nvGrpSpPr>
          <p:grpSpPr>
            <a:xfrm>
              <a:off x="3938356" y="1337091"/>
              <a:ext cx="1090960" cy="608014"/>
              <a:chOff x="0" y="0"/>
              <a:chExt cx="1090959" cy="608012"/>
            </a:xfrm>
          </p:grpSpPr>
          <p:sp>
            <p:nvSpPr>
              <p:cNvPr id="2350" name="Shape 2350"/>
              <p:cNvSpPr/>
              <p:nvPr/>
            </p:nvSpPr>
            <p:spPr>
              <a:xfrm>
                <a:off x="0" y="0"/>
                <a:ext cx="1090960" cy="608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" y="21600"/>
                    </a:moveTo>
                    <a:lnTo>
                      <a:pt x="0" y="0"/>
                    </a:lnTo>
                    <a:lnTo>
                      <a:pt x="18176" y="393"/>
                    </a:lnTo>
                    <a:lnTo>
                      <a:pt x="21394" y="8248"/>
                    </a:lnTo>
                    <a:lnTo>
                      <a:pt x="21600" y="21258"/>
                    </a:lnTo>
                    <a:lnTo>
                      <a:pt x="42" y="216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351" name="Shape 2351"/>
              <p:cNvSpPr/>
              <p:nvPr/>
            </p:nvSpPr>
            <p:spPr>
              <a:xfrm>
                <a:off x="880599" y="20902"/>
                <a:ext cx="207234" cy="227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38" y="19908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grpSp>
          <p:nvGrpSpPr>
            <p:cNvPr id="2355" name="Group 2355"/>
            <p:cNvGrpSpPr/>
            <p:nvPr/>
          </p:nvGrpSpPr>
          <p:grpSpPr>
            <a:xfrm>
              <a:off x="3902240" y="2110764"/>
              <a:ext cx="3296762" cy="936448"/>
              <a:chOff x="0" y="0"/>
              <a:chExt cx="3296761" cy="936446"/>
            </a:xfrm>
          </p:grpSpPr>
          <p:sp>
            <p:nvSpPr>
              <p:cNvPr id="2353" name="Shape 2353"/>
              <p:cNvSpPr/>
              <p:nvPr/>
            </p:nvSpPr>
            <p:spPr>
              <a:xfrm>
                <a:off x="0" y="0"/>
                <a:ext cx="3294842" cy="936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" y="20927"/>
                    </a:moveTo>
                    <a:lnTo>
                      <a:pt x="0" y="116"/>
                    </a:lnTo>
                    <a:lnTo>
                      <a:pt x="20253" y="0"/>
                    </a:lnTo>
                    <a:lnTo>
                      <a:pt x="21600" y="6030"/>
                    </a:lnTo>
                    <a:lnTo>
                      <a:pt x="21596" y="21600"/>
                    </a:lnTo>
                    <a:lnTo>
                      <a:pt x="77" y="2092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354" name="Shape 2354"/>
              <p:cNvSpPr/>
              <p:nvPr/>
            </p:nvSpPr>
            <p:spPr>
              <a:xfrm>
                <a:off x="3078559" y="10863"/>
                <a:ext cx="218203" cy="249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04" y="21507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356" name="Shape 2356"/>
            <p:cNvSpPr/>
            <p:nvPr/>
          </p:nvSpPr>
          <p:spPr>
            <a:xfrm>
              <a:off x="2073164" y="1641098"/>
              <a:ext cx="185665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1031764" y="2453533"/>
              <a:ext cx="2922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1301632" y="7263653"/>
              <a:ext cx="26040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4430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Shape 236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362" name="Shape 23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diagrams</a:t>
            </a:r>
          </a:p>
        </p:txBody>
      </p:sp>
      <p:sp>
        <p:nvSpPr>
          <p:cNvPr id="2363" name="Shape 2363"/>
          <p:cNvSpPr>
            <a:spLocks noGrp="1"/>
          </p:cNvSpPr>
          <p:nvPr>
            <p:ph type="body" idx="1"/>
          </p:nvPr>
        </p:nvSpPr>
        <p:spPr>
          <a:xfrm>
            <a:off x="362932" y="1336694"/>
            <a:ext cx="107892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Synchronisation of activities</a:t>
            </a:r>
          </a:p>
        </p:txBody>
      </p:sp>
      <p:grpSp>
        <p:nvGrpSpPr>
          <p:cNvPr id="2380" name="Group 2380"/>
          <p:cNvGrpSpPr/>
          <p:nvPr/>
        </p:nvGrpSpPr>
        <p:grpSpPr>
          <a:xfrm>
            <a:off x="1039811" y="1820221"/>
            <a:ext cx="10112377" cy="4558418"/>
            <a:chOff x="0" y="0"/>
            <a:chExt cx="10786534" cy="6483081"/>
          </a:xfrm>
        </p:grpSpPr>
        <p:sp>
          <p:nvSpPr>
            <p:cNvPr id="2364" name="Shape 2364"/>
            <p:cNvSpPr/>
            <p:nvPr/>
          </p:nvSpPr>
          <p:spPr>
            <a:xfrm flipH="1">
              <a:off x="2039052" y="2206827"/>
              <a:ext cx="1" cy="1471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221596" y="0"/>
              <a:ext cx="2093980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1</a:t>
              </a: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3472796" y="0"/>
              <a:ext cx="2093980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2</a:t>
              </a: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8349596" y="0"/>
              <a:ext cx="2093980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n</a:t>
              </a: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0" y="2186377"/>
              <a:ext cx="1078653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992063" y="3701766"/>
              <a:ext cx="2093979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1’</a:t>
              </a: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6961062" y="3701766"/>
              <a:ext cx="2093980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n’</a:t>
              </a:r>
            </a:p>
          </p:txBody>
        </p:sp>
        <p:sp>
          <p:nvSpPr>
            <p:cNvPr id="2371" name="Shape 2371"/>
            <p:cNvSpPr/>
            <p:nvPr/>
          </p:nvSpPr>
          <p:spPr>
            <a:xfrm flipH="1">
              <a:off x="1268585" y="670658"/>
              <a:ext cx="1" cy="1471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4519785" y="670658"/>
              <a:ext cx="1" cy="1471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9396585" y="670658"/>
              <a:ext cx="1" cy="1471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8008052" y="2206827"/>
              <a:ext cx="1" cy="1471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2896033" y="5220970"/>
              <a:ext cx="3978388" cy="1262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The synchronisation bar indicates that</a:t>
              </a:r>
            </a:p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activities 1’, …, n’ can begin only when all</a:t>
              </a:r>
            </a:p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activities 1,…, n have already finished</a:t>
              </a:r>
            </a:p>
          </p:txBody>
        </p:sp>
        <p:grpSp>
          <p:nvGrpSpPr>
            <p:cNvPr id="2378" name="Group 2378"/>
            <p:cNvGrpSpPr/>
            <p:nvPr/>
          </p:nvGrpSpPr>
          <p:grpSpPr>
            <a:xfrm>
              <a:off x="2849047" y="5350727"/>
              <a:ext cx="4756005" cy="1120188"/>
              <a:chOff x="0" y="0"/>
              <a:chExt cx="4756003" cy="1120186"/>
            </a:xfrm>
          </p:grpSpPr>
          <p:sp>
            <p:nvSpPr>
              <p:cNvPr id="2376" name="Shape 2376"/>
              <p:cNvSpPr/>
              <p:nvPr/>
            </p:nvSpPr>
            <p:spPr>
              <a:xfrm>
                <a:off x="0" y="0"/>
                <a:ext cx="4740992" cy="1120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8"/>
                    </a:moveTo>
                    <a:lnTo>
                      <a:pt x="20359" y="0"/>
                    </a:lnTo>
                    <a:lnTo>
                      <a:pt x="21600" y="6387"/>
                    </a:lnTo>
                    <a:lnTo>
                      <a:pt x="21593" y="21600"/>
                    </a:lnTo>
                    <a:lnTo>
                      <a:pt x="52" y="21397"/>
                    </a:lnTo>
                    <a:lnTo>
                      <a:pt x="0" y="8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377" name="Shape 2377"/>
              <p:cNvSpPr/>
              <p:nvPr/>
            </p:nvSpPr>
            <p:spPr>
              <a:xfrm>
                <a:off x="4479976" y="26855"/>
                <a:ext cx="276028" cy="331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6" y="21600"/>
                    </a:lnTo>
                    <a:lnTo>
                      <a:pt x="21600" y="20791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379" name="Shape 2379"/>
            <p:cNvSpPr/>
            <p:nvPr/>
          </p:nvSpPr>
          <p:spPr>
            <a:xfrm flipH="1">
              <a:off x="3591459" y="2194127"/>
              <a:ext cx="1" cy="3175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15668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Shape 238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383" name="Shape 2383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67627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</a:t>
            </a:r>
          </a:p>
        </p:txBody>
      </p:sp>
      <p:sp>
        <p:nvSpPr>
          <p:cNvPr id="2384" name="Shape 2384"/>
          <p:cNvSpPr>
            <a:spLocks noGrp="1"/>
          </p:cNvSpPr>
          <p:nvPr>
            <p:ph type="body" idx="1"/>
          </p:nvPr>
        </p:nvSpPr>
        <p:spPr>
          <a:xfrm>
            <a:off x="377044" y="1137542"/>
            <a:ext cx="11480801" cy="55689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2400"/>
              <a:t>Synchronisation guarded by a condition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400" smtClean="0"/>
              <a:t>The </a:t>
            </a:r>
            <a:r>
              <a:rPr sz="2400"/>
              <a:t>absence of guard can be considered as a special guard. This one becomes true when all the activities at the entrance to the synchronisation bar have finished</a:t>
            </a:r>
          </a:p>
        </p:txBody>
      </p:sp>
      <p:sp>
        <p:nvSpPr>
          <p:cNvPr id="2385" name="Shape 2385"/>
          <p:cNvSpPr/>
          <p:nvPr/>
        </p:nvSpPr>
        <p:spPr>
          <a:xfrm>
            <a:off x="421093" y="4652187"/>
            <a:ext cx="5175512" cy="87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20" tIns="42520" rIns="42520" bIns="42520" anchor="ctr">
            <a:spAutoFit/>
          </a:bodyPr>
          <a:lstStyle/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The guard expresses that the condition must </a:t>
            </a:r>
            <a:r>
              <a:rPr sz="1700" smtClean="0">
                <a:uFill>
                  <a:solidFill/>
                </a:uFill>
              </a:rPr>
              <a:t>be </a:t>
            </a:r>
            <a:r>
              <a:rPr sz="1700">
                <a:uFill>
                  <a:solidFill/>
                </a:uFill>
              </a:rPr>
              <a:t>evaluated whenever one of the activities has </a:t>
            </a:r>
            <a:r>
              <a:rPr sz="1700" smtClean="0">
                <a:uFill>
                  <a:solidFill/>
                </a:uFill>
              </a:rPr>
              <a:t>finished</a:t>
            </a:r>
            <a:r>
              <a:rPr sz="1700">
                <a:uFill>
                  <a:solidFill/>
                </a:uFill>
              </a:rPr>
              <a:t>. Activities 1’, …, n’ can begin only when </a:t>
            </a:r>
            <a:r>
              <a:rPr sz="1700" smtClean="0">
                <a:uFill>
                  <a:solidFill/>
                </a:uFill>
              </a:rPr>
              <a:t>the </a:t>
            </a:r>
            <a:r>
              <a:rPr sz="1700">
                <a:uFill>
                  <a:solidFill/>
                </a:uFill>
              </a:rPr>
              <a:t>condition becomes true</a:t>
            </a:r>
          </a:p>
        </p:txBody>
      </p:sp>
      <p:grpSp>
        <p:nvGrpSpPr>
          <p:cNvPr id="2388" name="Group 2388"/>
          <p:cNvGrpSpPr/>
          <p:nvPr/>
        </p:nvGrpSpPr>
        <p:grpSpPr>
          <a:xfrm>
            <a:off x="368299" y="4648066"/>
            <a:ext cx="5541156" cy="878944"/>
            <a:chOff x="0" y="0"/>
            <a:chExt cx="5307374" cy="1250051"/>
          </a:xfrm>
        </p:grpSpPr>
        <p:sp>
          <p:nvSpPr>
            <p:cNvPr id="2386" name="Shape 2386"/>
            <p:cNvSpPr/>
            <p:nvPr/>
          </p:nvSpPr>
          <p:spPr>
            <a:xfrm>
              <a:off x="0" y="0"/>
              <a:ext cx="5290623" cy="125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"/>
                  </a:moveTo>
                  <a:lnTo>
                    <a:pt x="20359" y="0"/>
                  </a:lnTo>
                  <a:lnTo>
                    <a:pt x="21600" y="6387"/>
                  </a:lnTo>
                  <a:lnTo>
                    <a:pt x="21593" y="21600"/>
                  </a:lnTo>
                  <a:lnTo>
                    <a:pt x="52" y="21397"/>
                  </a:lnTo>
                  <a:lnTo>
                    <a:pt x="0" y="88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4999347" y="29968"/>
              <a:ext cx="308028" cy="370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6" y="21600"/>
                  </a:lnTo>
                  <a:lnTo>
                    <a:pt x="21600" y="20791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389" name="Shape 2389"/>
          <p:cNvSpPr/>
          <p:nvPr/>
        </p:nvSpPr>
        <p:spPr>
          <a:xfrm flipH="1">
            <a:off x="1025430" y="3120990"/>
            <a:ext cx="1" cy="1527076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grpSp>
        <p:nvGrpSpPr>
          <p:cNvPr id="2402" name="Group 2402"/>
          <p:cNvGrpSpPr/>
          <p:nvPr/>
        </p:nvGrpSpPr>
        <p:grpSpPr>
          <a:xfrm>
            <a:off x="421093" y="1436665"/>
            <a:ext cx="11477221" cy="3074594"/>
            <a:chOff x="0" y="0"/>
            <a:chExt cx="12242367" cy="4372755"/>
          </a:xfrm>
        </p:grpSpPr>
        <p:sp>
          <p:nvSpPr>
            <p:cNvPr id="2390" name="Shape 2390"/>
            <p:cNvSpPr/>
            <p:nvPr/>
          </p:nvSpPr>
          <p:spPr>
            <a:xfrm>
              <a:off x="1677429" y="0"/>
              <a:ext cx="2093980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1</a:t>
              </a: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4928630" y="0"/>
              <a:ext cx="2093979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2</a:t>
              </a:r>
            </a:p>
          </p:txBody>
        </p:sp>
        <p:sp>
          <p:nvSpPr>
            <p:cNvPr id="2392" name="Shape 2392"/>
            <p:cNvSpPr/>
            <p:nvPr/>
          </p:nvSpPr>
          <p:spPr>
            <a:xfrm>
              <a:off x="9805430" y="0"/>
              <a:ext cx="2093979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n</a:t>
              </a:r>
            </a:p>
          </p:txBody>
        </p:sp>
        <p:sp>
          <p:nvSpPr>
            <p:cNvPr id="2393" name="Shape 2393"/>
            <p:cNvSpPr/>
            <p:nvPr/>
          </p:nvSpPr>
          <p:spPr>
            <a:xfrm>
              <a:off x="1455833" y="2186377"/>
              <a:ext cx="1078653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2447896" y="3701766"/>
              <a:ext cx="2093980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1’</a:t>
              </a:r>
            </a:p>
          </p:txBody>
        </p:sp>
        <p:sp>
          <p:nvSpPr>
            <p:cNvPr id="2395" name="Shape 2395"/>
            <p:cNvSpPr/>
            <p:nvPr/>
          </p:nvSpPr>
          <p:spPr>
            <a:xfrm>
              <a:off x="8416896" y="3701766"/>
              <a:ext cx="2093979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n’</a:t>
              </a:r>
            </a:p>
          </p:txBody>
        </p:sp>
        <p:sp>
          <p:nvSpPr>
            <p:cNvPr id="2396" name="Shape 2396"/>
            <p:cNvSpPr/>
            <p:nvPr/>
          </p:nvSpPr>
          <p:spPr>
            <a:xfrm flipH="1">
              <a:off x="2724419" y="670658"/>
              <a:ext cx="1" cy="1471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5975619" y="670658"/>
              <a:ext cx="1" cy="1471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10852419" y="670658"/>
              <a:ext cx="1" cy="1471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99" name="Shape 2399"/>
            <p:cNvSpPr/>
            <p:nvPr/>
          </p:nvSpPr>
          <p:spPr>
            <a:xfrm>
              <a:off x="9463886" y="2206827"/>
              <a:ext cx="1" cy="1471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00" name="Shape 2400"/>
            <p:cNvSpPr/>
            <p:nvPr/>
          </p:nvSpPr>
          <p:spPr>
            <a:xfrm>
              <a:off x="3494885" y="2223761"/>
              <a:ext cx="1" cy="14715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01" name="Shape 2401"/>
            <p:cNvSpPr/>
            <p:nvPr/>
          </p:nvSpPr>
          <p:spPr>
            <a:xfrm>
              <a:off x="0" y="1927390"/>
              <a:ext cx="1145408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[condition]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1233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hape 2404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405" name="Shape 24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diagrams</a:t>
            </a:r>
          </a:p>
        </p:txBody>
      </p:sp>
      <p:sp>
        <p:nvSpPr>
          <p:cNvPr id="2406" name="Shape 2406"/>
          <p:cNvSpPr>
            <a:spLocks noGrp="1"/>
          </p:cNvSpPr>
          <p:nvPr>
            <p:ph type="body" idx="1"/>
          </p:nvPr>
        </p:nvSpPr>
        <p:spPr>
          <a:xfrm>
            <a:off x="361481" y="1263178"/>
            <a:ext cx="11208219" cy="525192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2800"/>
              <a:t>Decision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1">
              <a:defRPr sz="1800"/>
            </a:pPr>
            <a:r>
              <a:rPr sz="2400" smtClean="0"/>
              <a:t>The </a:t>
            </a:r>
            <a:r>
              <a:rPr sz="2400"/>
              <a:t>transition guards coming out of the same activity should be mutually exclusive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5982" y="1831747"/>
            <a:ext cx="10499137" cy="2642081"/>
            <a:chOff x="1462015" y="1789621"/>
            <a:chExt cx="10499137" cy="2642081"/>
          </a:xfrm>
        </p:grpSpPr>
        <p:sp>
          <p:nvSpPr>
            <p:cNvPr id="2407" name="Shape 2407"/>
            <p:cNvSpPr/>
            <p:nvPr/>
          </p:nvSpPr>
          <p:spPr>
            <a:xfrm>
              <a:off x="1462015" y="3959914"/>
              <a:ext cx="1963105" cy="471788"/>
            </a:xfrm>
            <a:prstGeom prst="roundRect">
              <a:avLst>
                <a:gd name="adj" fmla="val 28391"/>
              </a:avLst>
            </a:prstGeom>
            <a:ln w="6350">
              <a:solidFill/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1</a:t>
              </a: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4510014" y="3959914"/>
              <a:ext cx="1963106" cy="471788"/>
            </a:xfrm>
            <a:prstGeom prst="roundRect">
              <a:avLst>
                <a:gd name="adj" fmla="val 28391"/>
              </a:avLst>
            </a:prstGeom>
            <a:ln w="6350">
              <a:solidFill/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2</a:t>
              </a:r>
            </a:p>
          </p:txBody>
        </p:sp>
        <p:sp>
          <p:nvSpPr>
            <p:cNvPr id="2409" name="Shape 2409"/>
            <p:cNvSpPr/>
            <p:nvPr/>
          </p:nvSpPr>
          <p:spPr>
            <a:xfrm>
              <a:off x="9082013" y="3959914"/>
              <a:ext cx="1963106" cy="471788"/>
            </a:xfrm>
            <a:prstGeom prst="roundRect">
              <a:avLst>
                <a:gd name="adj" fmla="val 28391"/>
              </a:avLst>
            </a:prstGeom>
            <a:ln w="6350">
              <a:solidFill/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 n</a:t>
              </a:r>
            </a:p>
          </p:txBody>
        </p:sp>
        <p:sp>
          <p:nvSpPr>
            <p:cNvPr id="2410" name="Shape 2410"/>
            <p:cNvSpPr/>
            <p:nvPr/>
          </p:nvSpPr>
          <p:spPr>
            <a:xfrm>
              <a:off x="4510014" y="2665110"/>
              <a:ext cx="1963106" cy="471788"/>
            </a:xfrm>
            <a:prstGeom prst="roundRect">
              <a:avLst>
                <a:gd name="adj" fmla="val 28391"/>
              </a:avLst>
            </a:prstGeom>
            <a:ln w="6350">
              <a:solidFill/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Activity</a:t>
              </a:r>
            </a:p>
          </p:txBody>
        </p:sp>
        <p:sp>
          <p:nvSpPr>
            <p:cNvPr id="2411" name="Shape 2411"/>
            <p:cNvSpPr/>
            <p:nvPr/>
          </p:nvSpPr>
          <p:spPr>
            <a:xfrm>
              <a:off x="7594583" y="3524026"/>
              <a:ext cx="236553" cy="347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520" tIns="42520" rIns="42520" bIns="42520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…</a:t>
              </a:r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491567" y="1789621"/>
              <a:ext cx="1" cy="881056"/>
            </a:xfrm>
            <a:prstGeom prst="line">
              <a:avLst/>
            </a:prstGeom>
            <a:ln w="12700">
              <a:solidFill/>
              <a:round/>
              <a:tailEnd type="arrow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491567" y="3148323"/>
              <a:ext cx="1" cy="793470"/>
            </a:xfrm>
            <a:prstGeom prst="line">
              <a:avLst/>
            </a:prstGeom>
            <a:ln w="12700">
              <a:solidFill/>
              <a:round/>
              <a:tailEnd type="arrow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 flipH="1">
              <a:off x="2626277" y="3152788"/>
              <a:ext cx="1968353" cy="790202"/>
            </a:xfrm>
            <a:prstGeom prst="line">
              <a:avLst/>
            </a:prstGeom>
            <a:ln w="12700">
              <a:solidFill/>
              <a:round/>
              <a:tailEnd type="arrow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6332942" y="3144420"/>
              <a:ext cx="3392500" cy="780482"/>
            </a:xfrm>
            <a:prstGeom prst="line">
              <a:avLst/>
            </a:prstGeom>
            <a:ln w="12700">
              <a:solidFill/>
              <a:round/>
              <a:tailEnd type="arrow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1996830" y="3366230"/>
              <a:ext cx="1217399" cy="347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520" tIns="42520" rIns="42520" bIns="42520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[condition 1]</a:t>
              </a: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452022" y="3366230"/>
              <a:ext cx="1217399" cy="347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520" tIns="42520" rIns="42520" bIns="42520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[condition 2]</a:t>
              </a: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8418267" y="3366230"/>
              <a:ext cx="1220605" cy="347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520" tIns="42520" rIns="42520" bIns="42520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[condition n]</a:t>
              </a:r>
            </a:p>
          </p:txBody>
        </p:sp>
        <p:grpSp>
          <p:nvGrpSpPr>
            <p:cNvPr id="2423" name="Group 2423"/>
            <p:cNvGrpSpPr/>
            <p:nvPr/>
          </p:nvGrpSpPr>
          <p:grpSpPr>
            <a:xfrm>
              <a:off x="7798749" y="2268076"/>
              <a:ext cx="4162403" cy="735283"/>
              <a:chOff x="0" y="0"/>
              <a:chExt cx="4439895" cy="1045734"/>
            </a:xfrm>
          </p:grpSpPr>
          <p:sp>
            <p:nvSpPr>
              <p:cNvPr id="2419" name="Shape 2419"/>
              <p:cNvSpPr/>
              <p:nvPr/>
            </p:nvSpPr>
            <p:spPr>
              <a:xfrm>
                <a:off x="46985" y="93817"/>
                <a:ext cx="4021681" cy="8900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>
                    <a:uFillTx/>
                  </a:defRPr>
                </a:pPr>
                <a:r>
                  <a:rPr sz="1700">
                    <a:uFill>
                      <a:solidFill/>
                    </a:uFill>
                  </a:rPr>
                  <a:t>Guard: the activity n can begin only when</a:t>
                </a:r>
              </a:p>
              <a:p>
                <a:pPr lvl="0">
                  <a:defRPr sz="1800">
                    <a:uFillTx/>
                  </a:defRPr>
                </a:pPr>
                <a:r>
                  <a:rPr sz="1700">
                    <a:uFill>
                      <a:solidFill/>
                    </a:uFill>
                  </a:rPr>
                  <a:t>the condition is evaluated to true</a:t>
                </a:r>
              </a:p>
            </p:txBody>
          </p:sp>
          <p:grpSp>
            <p:nvGrpSpPr>
              <p:cNvPr id="2422" name="Group 2422"/>
              <p:cNvGrpSpPr/>
              <p:nvPr/>
            </p:nvGrpSpPr>
            <p:grpSpPr>
              <a:xfrm>
                <a:off x="0" y="0"/>
                <a:ext cx="4439895" cy="1045734"/>
                <a:chOff x="0" y="0"/>
                <a:chExt cx="4439894" cy="1045733"/>
              </a:xfrm>
            </p:grpSpPr>
            <p:sp>
              <p:nvSpPr>
                <p:cNvPr id="2420" name="Shape 2420"/>
                <p:cNvSpPr/>
                <p:nvPr/>
              </p:nvSpPr>
              <p:spPr>
                <a:xfrm>
                  <a:off x="0" y="0"/>
                  <a:ext cx="4425881" cy="10457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88"/>
                      </a:moveTo>
                      <a:lnTo>
                        <a:pt x="20359" y="0"/>
                      </a:lnTo>
                      <a:lnTo>
                        <a:pt x="21600" y="6387"/>
                      </a:lnTo>
                      <a:lnTo>
                        <a:pt x="21593" y="21600"/>
                      </a:lnTo>
                      <a:lnTo>
                        <a:pt x="52" y="21397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2421" name="Shape 2421"/>
                <p:cNvSpPr/>
                <p:nvPr/>
              </p:nvSpPr>
              <p:spPr>
                <a:xfrm>
                  <a:off x="4182214" y="25070"/>
                  <a:ext cx="257681" cy="3096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66" y="21600"/>
                      </a:lnTo>
                      <a:lnTo>
                        <a:pt x="21600" y="20791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</p:grpSp>
        <p:sp>
          <p:nvSpPr>
            <p:cNvPr id="2424" name="Shape 2424"/>
            <p:cNvSpPr/>
            <p:nvPr/>
          </p:nvSpPr>
          <p:spPr>
            <a:xfrm>
              <a:off x="9117950" y="3000576"/>
              <a:ext cx="1" cy="476253"/>
            </a:xfrm>
            <a:prstGeom prst="line">
              <a:avLst/>
            </a:prstGeom>
            <a:ln w="25400">
              <a:solidFill/>
              <a:custDash>
                <a:ds d="200000" sp="200000"/>
              </a:custDash>
              <a:miter lim="400000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5513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Shape 242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427" name="Shape 2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diagrams</a:t>
            </a:r>
          </a:p>
        </p:txBody>
      </p:sp>
      <p:sp>
        <p:nvSpPr>
          <p:cNvPr id="2428" name="Shape 2428"/>
          <p:cNvSpPr>
            <a:spLocks noGrp="1"/>
          </p:cNvSpPr>
          <p:nvPr>
            <p:ph type="body" idx="1"/>
          </p:nvPr>
        </p:nvSpPr>
        <p:spPr>
          <a:xfrm>
            <a:off x="272661" y="1312663"/>
            <a:ext cx="11480801" cy="539779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Multiple decisions</a:t>
            </a:r>
          </a:p>
        </p:txBody>
      </p:sp>
      <p:sp>
        <p:nvSpPr>
          <p:cNvPr id="2429" name="Shape 2429"/>
          <p:cNvSpPr/>
          <p:nvPr/>
        </p:nvSpPr>
        <p:spPr>
          <a:xfrm>
            <a:off x="3526948" y="1587300"/>
            <a:ext cx="1963105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Activity 1</a:t>
            </a:r>
          </a:p>
        </p:txBody>
      </p:sp>
      <p:sp>
        <p:nvSpPr>
          <p:cNvPr id="2430" name="Shape 2430"/>
          <p:cNvSpPr/>
          <p:nvPr/>
        </p:nvSpPr>
        <p:spPr>
          <a:xfrm>
            <a:off x="685323" y="2624910"/>
            <a:ext cx="1963105" cy="471788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Activity 2</a:t>
            </a:r>
          </a:p>
        </p:txBody>
      </p:sp>
      <p:sp>
        <p:nvSpPr>
          <p:cNvPr id="2431" name="Shape 2431"/>
          <p:cNvSpPr/>
          <p:nvPr/>
        </p:nvSpPr>
        <p:spPr>
          <a:xfrm>
            <a:off x="4323164" y="3718519"/>
            <a:ext cx="1963105" cy="471788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Activity n</a:t>
            </a:r>
          </a:p>
        </p:txBody>
      </p:sp>
      <p:sp>
        <p:nvSpPr>
          <p:cNvPr id="2432" name="Shape 2432"/>
          <p:cNvSpPr/>
          <p:nvPr/>
        </p:nvSpPr>
        <p:spPr>
          <a:xfrm>
            <a:off x="6246812" y="2616398"/>
            <a:ext cx="412441" cy="328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3" name="Shape 2433"/>
          <p:cNvSpPr/>
          <p:nvPr/>
        </p:nvSpPr>
        <p:spPr>
          <a:xfrm>
            <a:off x="7286625" y="3699868"/>
            <a:ext cx="412440" cy="328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4" name="Shape 2434"/>
          <p:cNvSpPr/>
          <p:nvPr/>
        </p:nvSpPr>
        <p:spPr>
          <a:xfrm flipH="1">
            <a:off x="2503797" y="1868693"/>
            <a:ext cx="1019129" cy="764346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35" name="Shape 2435"/>
          <p:cNvSpPr/>
          <p:nvPr/>
        </p:nvSpPr>
        <p:spPr>
          <a:xfrm>
            <a:off x="5481671" y="1892906"/>
            <a:ext cx="972580" cy="729435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36" name="Shape 2436"/>
          <p:cNvSpPr/>
          <p:nvPr/>
        </p:nvSpPr>
        <p:spPr>
          <a:xfrm flipH="1">
            <a:off x="5441925" y="2944359"/>
            <a:ext cx="1019128" cy="764346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37" name="Shape 2437"/>
          <p:cNvSpPr/>
          <p:nvPr/>
        </p:nvSpPr>
        <p:spPr>
          <a:xfrm>
            <a:off x="6468990" y="2950312"/>
            <a:ext cx="1020261" cy="752224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38" name="Shape 2438"/>
          <p:cNvSpPr/>
          <p:nvPr/>
        </p:nvSpPr>
        <p:spPr>
          <a:xfrm flipH="1">
            <a:off x="6476889" y="4030805"/>
            <a:ext cx="1019128" cy="764346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39" name="Shape 2439"/>
          <p:cNvSpPr/>
          <p:nvPr/>
        </p:nvSpPr>
        <p:spPr>
          <a:xfrm>
            <a:off x="7488078" y="4021875"/>
            <a:ext cx="1042942" cy="782206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40" name="Shape 2440"/>
          <p:cNvSpPr/>
          <p:nvPr/>
        </p:nvSpPr>
        <p:spPr>
          <a:xfrm>
            <a:off x="1496624" y="2075414"/>
            <a:ext cx="1217399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[condition 1]</a:t>
            </a:r>
          </a:p>
        </p:txBody>
      </p:sp>
      <p:sp>
        <p:nvSpPr>
          <p:cNvPr id="2441" name="Shape 2441"/>
          <p:cNvSpPr/>
          <p:nvPr/>
        </p:nvSpPr>
        <p:spPr>
          <a:xfrm>
            <a:off x="6013062" y="2075414"/>
            <a:ext cx="1217399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[condition 2]</a:t>
            </a:r>
          </a:p>
        </p:txBody>
      </p:sp>
      <p:sp>
        <p:nvSpPr>
          <p:cNvPr id="2442" name="Shape 2442"/>
          <p:cNvSpPr/>
          <p:nvPr/>
        </p:nvSpPr>
        <p:spPr>
          <a:xfrm>
            <a:off x="4605033" y="3098296"/>
            <a:ext cx="1217399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[condition 3]</a:t>
            </a:r>
          </a:p>
        </p:txBody>
      </p:sp>
      <p:sp>
        <p:nvSpPr>
          <p:cNvPr id="2443" name="Shape 2443"/>
          <p:cNvSpPr/>
          <p:nvPr/>
        </p:nvSpPr>
        <p:spPr>
          <a:xfrm>
            <a:off x="6965562" y="3098296"/>
            <a:ext cx="1217399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[condition 4]</a:t>
            </a:r>
          </a:p>
        </p:txBody>
      </p:sp>
      <p:sp>
        <p:nvSpPr>
          <p:cNvPr id="2444" name="Shape 2444"/>
          <p:cNvSpPr/>
          <p:nvPr/>
        </p:nvSpPr>
        <p:spPr>
          <a:xfrm>
            <a:off x="5409812" y="4289178"/>
            <a:ext cx="1217399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[condition 5]</a:t>
            </a:r>
          </a:p>
        </p:txBody>
      </p:sp>
      <p:sp>
        <p:nvSpPr>
          <p:cNvPr id="2445" name="Shape 2445"/>
          <p:cNvSpPr/>
          <p:nvPr/>
        </p:nvSpPr>
        <p:spPr>
          <a:xfrm>
            <a:off x="8156187" y="4289178"/>
            <a:ext cx="1217399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[condition 6]</a:t>
            </a:r>
          </a:p>
        </p:txBody>
      </p:sp>
      <p:sp>
        <p:nvSpPr>
          <p:cNvPr id="2446" name="Shape 2446"/>
          <p:cNvSpPr/>
          <p:nvPr/>
        </p:nvSpPr>
        <p:spPr>
          <a:xfrm>
            <a:off x="5506258" y="1698497"/>
            <a:ext cx="2510753" cy="1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47" name="Shape 2447"/>
          <p:cNvSpPr/>
          <p:nvPr/>
        </p:nvSpPr>
        <p:spPr>
          <a:xfrm>
            <a:off x="8072315" y="1436593"/>
            <a:ext cx="120983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first decision</a:t>
            </a:r>
          </a:p>
        </p:txBody>
      </p:sp>
      <p:grpSp>
        <p:nvGrpSpPr>
          <p:cNvPr id="2450" name="Group 2450"/>
          <p:cNvGrpSpPr/>
          <p:nvPr/>
        </p:nvGrpSpPr>
        <p:grpSpPr>
          <a:xfrm>
            <a:off x="8033284" y="1476275"/>
            <a:ext cx="1751323" cy="373099"/>
            <a:chOff x="0" y="0"/>
            <a:chExt cx="1868077" cy="530628"/>
          </a:xfrm>
        </p:grpSpPr>
        <p:sp>
          <p:nvSpPr>
            <p:cNvPr id="2448" name="Shape 2448"/>
            <p:cNvSpPr/>
            <p:nvPr/>
          </p:nvSpPr>
          <p:spPr>
            <a:xfrm>
              <a:off x="0" y="0"/>
              <a:ext cx="1866990" cy="530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" y="20927"/>
                  </a:moveTo>
                  <a:lnTo>
                    <a:pt x="0" y="116"/>
                  </a:lnTo>
                  <a:lnTo>
                    <a:pt x="20253" y="0"/>
                  </a:lnTo>
                  <a:lnTo>
                    <a:pt x="21600" y="6030"/>
                  </a:lnTo>
                  <a:lnTo>
                    <a:pt x="21596" y="21600"/>
                  </a:lnTo>
                  <a:lnTo>
                    <a:pt x="77" y="20927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1744435" y="6155"/>
              <a:ext cx="123643" cy="14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04" y="21507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451" name="Shape 2451"/>
          <p:cNvSpPr/>
          <p:nvPr/>
        </p:nvSpPr>
        <p:spPr>
          <a:xfrm>
            <a:off x="6662614" y="2772950"/>
            <a:ext cx="2510753" cy="1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52" name="Shape 2452"/>
          <p:cNvSpPr/>
          <p:nvPr/>
        </p:nvSpPr>
        <p:spPr>
          <a:xfrm>
            <a:off x="9228673" y="2511046"/>
            <a:ext cx="14931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second decision</a:t>
            </a:r>
          </a:p>
        </p:txBody>
      </p:sp>
      <p:grpSp>
        <p:nvGrpSpPr>
          <p:cNvPr id="2455" name="Group 2455"/>
          <p:cNvGrpSpPr/>
          <p:nvPr/>
        </p:nvGrpSpPr>
        <p:grpSpPr>
          <a:xfrm>
            <a:off x="9189641" y="2550728"/>
            <a:ext cx="1751323" cy="373099"/>
            <a:chOff x="0" y="0"/>
            <a:chExt cx="1868077" cy="530628"/>
          </a:xfrm>
        </p:grpSpPr>
        <p:sp>
          <p:nvSpPr>
            <p:cNvPr id="2453" name="Shape 2453"/>
            <p:cNvSpPr/>
            <p:nvPr/>
          </p:nvSpPr>
          <p:spPr>
            <a:xfrm>
              <a:off x="0" y="0"/>
              <a:ext cx="1866990" cy="530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" y="20927"/>
                  </a:moveTo>
                  <a:lnTo>
                    <a:pt x="0" y="116"/>
                  </a:lnTo>
                  <a:lnTo>
                    <a:pt x="20253" y="0"/>
                  </a:lnTo>
                  <a:lnTo>
                    <a:pt x="21600" y="6030"/>
                  </a:lnTo>
                  <a:lnTo>
                    <a:pt x="21596" y="21600"/>
                  </a:lnTo>
                  <a:lnTo>
                    <a:pt x="77" y="20927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1744435" y="6155"/>
              <a:ext cx="123643" cy="14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04" y="21507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456" name="Shape 2456"/>
          <p:cNvSpPr/>
          <p:nvPr/>
        </p:nvSpPr>
        <p:spPr>
          <a:xfrm>
            <a:off x="7708914" y="3860685"/>
            <a:ext cx="1751323" cy="1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57" name="Shape 2457"/>
          <p:cNvSpPr/>
          <p:nvPr/>
        </p:nvSpPr>
        <p:spPr>
          <a:xfrm>
            <a:off x="9512972" y="3598780"/>
            <a:ext cx="1288379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third decision</a:t>
            </a:r>
          </a:p>
        </p:txBody>
      </p:sp>
      <p:grpSp>
        <p:nvGrpSpPr>
          <p:cNvPr id="2460" name="Group 2460"/>
          <p:cNvGrpSpPr/>
          <p:nvPr/>
        </p:nvGrpSpPr>
        <p:grpSpPr>
          <a:xfrm>
            <a:off x="9473940" y="3638463"/>
            <a:ext cx="1751323" cy="373099"/>
            <a:chOff x="0" y="0"/>
            <a:chExt cx="1868077" cy="530628"/>
          </a:xfrm>
        </p:grpSpPr>
        <p:sp>
          <p:nvSpPr>
            <p:cNvPr id="2458" name="Shape 2458"/>
            <p:cNvSpPr/>
            <p:nvPr/>
          </p:nvSpPr>
          <p:spPr>
            <a:xfrm>
              <a:off x="0" y="0"/>
              <a:ext cx="1866990" cy="530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" y="20927"/>
                  </a:moveTo>
                  <a:lnTo>
                    <a:pt x="0" y="116"/>
                  </a:lnTo>
                  <a:lnTo>
                    <a:pt x="20253" y="0"/>
                  </a:lnTo>
                  <a:lnTo>
                    <a:pt x="21600" y="6030"/>
                  </a:lnTo>
                  <a:lnTo>
                    <a:pt x="21596" y="21600"/>
                  </a:lnTo>
                  <a:lnTo>
                    <a:pt x="77" y="20927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1744435" y="6155"/>
              <a:ext cx="123643" cy="14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04" y="21507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4380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Shape 246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463" name="Shape 2463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29932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 b="0"/>
            </a:pPr>
            <a:r>
              <a:rPr sz="3600" b="1"/>
              <a:t>Activity diagrams</a:t>
            </a:r>
          </a:p>
        </p:txBody>
      </p:sp>
      <p:sp>
        <p:nvSpPr>
          <p:cNvPr id="2464" name="Shape 24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</a:t>
            </a:r>
          </a:p>
        </p:txBody>
      </p:sp>
      <p:grpSp>
        <p:nvGrpSpPr>
          <p:cNvPr id="2500" name="Group 2500"/>
          <p:cNvGrpSpPr/>
          <p:nvPr/>
        </p:nvGrpSpPr>
        <p:grpSpPr>
          <a:xfrm>
            <a:off x="1681570" y="866344"/>
            <a:ext cx="9687760" cy="5936803"/>
            <a:chOff x="0" y="-62138"/>
            <a:chExt cx="10333610" cy="8443453"/>
          </a:xfrm>
        </p:grpSpPr>
        <p:sp>
          <p:nvSpPr>
            <p:cNvPr id="2465" name="Shape 2465"/>
            <p:cNvSpPr/>
            <p:nvPr/>
          </p:nvSpPr>
          <p:spPr>
            <a:xfrm>
              <a:off x="1076325" y="190551"/>
              <a:ext cx="386821" cy="38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2576479" y="48635"/>
              <a:ext cx="2539472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Search for coffee</a:t>
              </a:r>
            </a:p>
          </p:txBody>
        </p:sp>
        <p:sp>
          <p:nvSpPr>
            <p:cNvPr id="2467" name="Shape 2467"/>
            <p:cNvSpPr/>
            <p:nvPr/>
          </p:nvSpPr>
          <p:spPr>
            <a:xfrm flipV="1">
              <a:off x="1485597" y="384129"/>
              <a:ext cx="109435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2059611" y="1467633"/>
              <a:ext cx="357320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3777716" y="852308"/>
              <a:ext cx="1448807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[coffee found]</a:t>
              </a: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3846215" y="729049"/>
              <a:ext cx="1" cy="6805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699648" y="-62138"/>
              <a:ext cx="1824979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[coffee not found]</a:t>
              </a: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0" y="2050543"/>
              <a:ext cx="2014523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Place a filter</a:t>
              </a: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2838954" y="2050543"/>
              <a:ext cx="2014523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Fill the tank</a:t>
              </a: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0" y="3132220"/>
              <a:ext cx="2014523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Fill coffee</a:t>
              </a: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889000" y="4708949"/>
              <a:ext cx="3089988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Switch the percolator</a:t>
              </a: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897466" y="5863051"/>
              <a:ext cx="3089989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Make the coffee</a:t>
              </a: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537200" y="2050543"/>
              <a:ext cx="2014523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Take a cup</a:t>
              </a: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3846214" y="1525520"/>
              <a:ext cx="1" cy="52692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 flipH="1">
              <a:off x="991419" y="1525520"/>
              <a:ext cx="1290175" cy="50670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262276" y="1524261"/>
              <a:ext cx="1090392" cy="5160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1007261" y="2734795"/>
              <a:ext cx="1" cy="3966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655857" y="4248822"/>
              <a:ext cx="3573207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1007261" y="3803828"/>
              <a:ext cx="1" cy="3966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3846215" y="2711781"/>
              <a:ext cx="1" cy="148941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2442460" y="4296431"/>
              <a:ext cx="1" cy="3966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2432869" y="5378895"/>
              <a:ext cx="1" cy="47612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2735670" y="7144110"/>
              <a:ext cx="434470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2432870" y="6546270"/>
              <a:ext cx="1090972" cy="5321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 flipH="1">
              <a:off x="6544461" y="2711516"/>
              <a:ext cx="1" cy="4398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4035676" y="7681124"/>
              <a:ext cx="2014524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Pour coffee</a:t>
              </a: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6934611" y="7710326"/>
              <a:ext cx="2014524" cy="670989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Drink coffee</a:t>
              </a: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032136" y="7187255"/>
              <a:ext cx="1" cy="47612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6064969" y="8015533"/>
              <a:ext cx="87074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8947869" y="8015533"/>
              <a:ext cx="87074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2497" name="Group 2497"/>
            <p:cNvGrpSpPr/>
            <p:nvPr/>
          </p:nvGrpSpPr>
          <p:grpSpPr>
            <a:xfrm>
              <a:off x="9830372" y="7772588"/>
              <a:ext cx="503238" cy="504826"/>
              <a:chOff x="0" y="0"/>
              <a:chExt cx="503237" cy="504825"/>
            </a:xfrm>
          </p:grpSpPr>
          <p:sp>
            <p:nvSpPr>
              <p:cNvPr id="2495" name="Shape 2495"/>
              <p:cNvSpPr/>
              <p:nvPr/>
            </p:nvSpPr>
            <p:spPr>
              <a:xfrm>
                <a:off x="58208" y="58834"/>
                <a:ext cx="386822" cy="387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496" name="Shape 2496"/>
              <p:cNvSpPr/>
              <p:nvPr/>
            </p:nvSpPr>
            <p:spPr>
              <a:xfrm>
                <a:off x="0" y="0"/>
                <a:ext cx="503238" cy="5048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498" name="Shape 2498"/>
            <p:cNvSpPr/>
            <p:nvPr/>
          </p:nvSpPr>
          <p:spPr>
            <a:xfrm flipH="1">
              <a:off x="10069290" y="399945"/>
              <a:ext cx="1" cy="73632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112999" y="384129"/>
              <a:ext cx="496650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pic>
        <p:nvPicPr>
          <p:cNvPr id="2501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119" y="1477759"/>
            <a:ext cx="787842" cy="368261"/>
          </a:xfrm>
          <a:prstGeom prst="rect">
            <a:avLst/>
          </a:prstGeom>
          <a:ln w="6350">
            <a:round/>
          </a:ln>
        </p:spPr>
      </p:pic>
      <p:pic>
        <p:nvPicPr>
          <p:cNvPr id="2502" name="pasted-image-small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719" y="5548216"/>
            <a:ext cx="1381435" cy="677649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4161550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Shape 2504"/>
          <p:cNvSpPr>
            <a:spLocks noGrp="1"/>
          </p:cNvSpPr>
          <p:nvPr>
            <p:ph type="body" idx="1"/>
          </p:nvPr>
        </p:nvSpPr>
        <p:spPr>
          <a:xfrm>
            <a:off x="393700" y="1182567"/>
            <a:ext cx="11468099" cy="548036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</a:t>
            </a:r>
          </a:p>
        </p:txBody>
      </p:sp>
      <p:sp>
        <p:nvSpPr>
          <p:cNvPr id="2505" name="Shape 250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506" name="Shape 2506"/>
          <p:cNvSpPr>
            <a:spLocks noGrp="1"/>
          </p:cNvSpPr>
          <p:nvPr>
            <p:ph type="title"/>
          </p:nvPr>
        </p:nvSpPr>
        <p:spPr>
          <a:xfrm>
            <a:off x="2043484" y="365127"/>
            <a:ext cx="9310315" cy="32905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 b="0"/>
            </a:pPr>
            <a:r>
              <a:rPr sz="3600" b="1"/>
              <a:t>Activity diagrams</a:t>
            </a:r>
          </a:p>
        </p:txBody>
      </p:sp>
      <p:sp>
        <p:nvSpPr>
          <p:cNvPr id="2507" name="Shape 2507"/>
          <p:cNvSpPr/>
          <p:nvPr/>
        </p:nvSpPr>
        <p:spPr>
          <a:xfrm>
            <a:off x="6154882" y="694184"/>
            <a:ext cx="362646" cy="272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8" name="Shape 2508"/>
          <p:cNvSpPr/>
          <p:nvPr/>
        </p:nvSpPr>
        <p:spPr>
          <a:xfrm>
            <a:off x="5145828" y="1182567"/>
            <a:ext cx="2380755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Choose location</a:t>
            </a:r>
          </a:p>
        </p:txBody>
      </p:sp>
      <p:sp>
        <p:nvSpPr>
          <p:cNvPr id="2509" name="Shape 2509"/>
          <p:cNvSpPr/>
          <p:nvPr/>
        </p:nvSpPr>
        <p:spPr>
          <a:xfrm>
            <a:off x="6336205" y="970845"/>
            <a:ext cx="1" cy="200585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10" name="Shape 2510"/>
          <p:cNvSpPr/>
          <p:nvPr/>
        </p:nvSpPr>
        <p:spPr>
          <a:xfrm>
            <a:off x="6336205" y="1653274"/>
            <a:ext cx="1" cy="278917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11" name="Shape 2511"/>
          <p:cNvSpPr/>
          <p:nvPr/>
        </p:nvSpPr>
        <p:spPr>
          <a:xfrm>
            <a:off x="5089300" y="3670384"/>
            <a:ext cx="102670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[accepted]</a:t>
            </a:r>
          </a:p>
        </p:txBody>
      </p:sp>
      <p:sp>
        <p:nvSpPr>
          <p:cNvPr id="2512" name="Shape 2512"/>
          <p:cNvSpPr/>
          <p:nvPr/>
        </p:nvSpPr>
        <p:spPr>
          <a:xfrm>
            <a:off x="2724367" y="4417426"/>
            <a:ext cx="2896864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Manual construction</a:t>
            </a:r>
          </a:p>
        </p:txBody>
      </p:sp>
      <p:sp>
        <p:nvSpPr>
          <p:cNvPr id="2513" name="Shape 2513"/>
          <p:cNvSpPr/>
          <p:nvPr/>
        </p:nvSpPr>
        <p:spPr>
          <a:xfrm>
            <a:off x="6288305" y="4417426"/>
            <a:ext cx="4544578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Construction with machine support</a:t>
            </a:r>
          </a:p>
        </p:txBody>
      </p:sp>
      <p:sp>
        <p:nvSpPr>
          <p:cNvPr id="2514" name="Shape 2514"/>
          <p:cNvSpPr/>
          <p:nvPr/>
        </p:nvSpPr>
        <p:spPr>
          <a:xfrm flipV="1">
            <a:off x="3590228" y="4093900"/>
            <a:ext cx="5303062" cy="1"/>
          </a:xfrm>
          <a:prstGeom prst="line">
            <a:avLst/>
          </a:prstGeom>
          <a:ln w="1016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15" name="Shape 2515"/>
          <p:cNvSpPr/>
          <p:nvPr/>
        </p:nvSpPr>
        <p:spPr>
          <a:xfrm>
            <a:off x="4180737" y="4127375"/>
            <a:ext cx="1" cy="278918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16" name="Shape 2516"/>
          <p:cNvSpPr/>
          <p:nvPr/>
        </p:nvSpPr>
        <p:spPr>
          <a:xfrm>
            <a:off x="4171746" y="4888482"/>
            <a:ext cx="1" cy="334775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17" name="Shape 2517"/>
          <p:cNvSpPr/>
          <p:nvPr/>
        </p:nvSpPr>
        <p:spPr>
          <a:xfrm>
            <a:off x="3951180" y="5258270"/>
            <a:ext cx="4856489" cy="1"/>
          </a:xfrm>
          <a:prstGeom prst="line">
            <a:avLst/>
          </a:prstGeom>
          <a:ln w="1016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18" name="Shape 2518"/>
          <p:cNvSpPr/>
          <p:nvPr/>
        </p:nvSpPr>
        <p:spPr>
          <a:xfrm>
            <a:off x="5043450" y="5546334"/>
            <a:ext cx="2671946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Project acceptance</a:t>
            </a:r>
          </a:p>
        </p:txBody>
      </p:sp>
      <p:sp>
        <p:nvSpPr>
          <p:cNvPr id="2519" name="Shape 2519"/>
          <p:cNvSpPr/>
          <p:nvPr/>
        </p:nvSpPr>
        <p:spPr>
          <a:xfrm>
            <a:off x="8560594" y="4890728"/>
            <a:ext cx="1" cy="334775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grpSp>
        <p:nvGrpSpPr>
          <p:cNvPr id="2522" name="Group 2522"/>
          <p:cNvGrpSpPr/>
          <p:nvPr/>
        </p:nvGrpSpPr>
        <p:grpSpPr>
          <a:xfrm>
            <a:off x="6143530" y="6307976"/>
            <a:ext cx="471786" cy="354956"/>
            <a:chOff x="0" y="0"/>
            <a:chExt cx="503237" cy="504825"/>
          </a:xfrm>
        </p:grpSpPr>
        <p:sp>
          <p:nvSpPr>
            <p:cNvPr id="2520" name="Shape 2520"/>
            <p:cNvSpPr/>
            <p:nvPr/>
          </p:nvSpPr>
          <p:spPr>
            <a:xfrm>
              <a:off x="58208" y="58834"/>
              <a:ext cx="386822" cy="38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0" y="0"/>
              <a:ext cx="503238" cy="50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523" name="Shape 2523"/>
          <p:cNvSpPr/>
          <p:nvPr/>
        </p:nvSpPr>
        <p:spPr>
          <a:xfrm>
            <a:off x="5145828" y="1927878"/>
            <a:ext cx="2380755" cy="471788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Establish project</a:t>
            </a:r>
          </a:p>
        </p:txBody>
      </p:sp>
      <p:sp>
        <p:nvSpPr>
          <p:cNvPr id="2524" name="Shape 2524"/>
          <p:cNvSpPr/>
          <p:nvPr/>
        </p:nvSpPr>
        <p:spPr>
          <a:xfrm>
            <a:off x="5145828" y="2704601"/>
            <a:ext cx="2380755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Bid project</a:t>
            </a:r>
          </a:p>
        </p:txBody>
      </p:sp>
      <p:sp>
        <p:nvSpPr>
          <p:cNvPr id="2525" name="Shape 2525"/>
          <p:cNvSpPr/>
          <p:nvPr/>
        </p:nvSpPr>
        <p:spPr>
          <a:xfrm>
            <a:off x="6336205" y="2406960"/>
            <a:ext cx="1" cy="278918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26" name="Shape 2526"/>
          <p:cNvSpPr/>
          <p:nvPr/>
        </p:nvSpPr>
        <p:spPr>
          <a:xfrm>
            <a:off x="6379424" y="6015375"/>
            <a:ext cx="1" cy="278918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27" name="Shape 2527"/>
          <p:cNvSpPr/>
          <p:nvPr/>
        </p:nvSpPr>
        <p:spPr>
          <a:xfrm>
            <a:off x="6129986" y="3454364"/>
            <a:ext cx="412441" cy="328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8" name="Shape 2528"/>
          <p:cNvSpPr/>
          <p:nvPr/>
        </p:nvSpPr>
        <p:spPr>
          <a:xfrm>
            <a:off x="6336205" y="3178505"/>
            <a:ext cx="1" cy="278917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29" name="Shape 2529"/>
          <p:cNvSpPr/>
          <p:nvPr/>
        </p:nvSpPr>
        <p:spPr>
          <a:xfrm>
            <a:off x="6336205" y="3774928"/>
            <a:ext cx="1" cy="278917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30" name="Shape 2530"/>
          <p:cNvSpPr/>
          <p:nvPr/>
        </p:nvSpPr>
        <p:spPr>
          <a:xfrm>
            <a:off x="8560593" y="4136305"/>
            <a:ext cx="1" cy="278918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31" name="Shape 2531"/>
          <p:cNvSpPr/>
          <p:nvPr/>
        </p:nvSpPr>
        <p:spPr>
          <a:xfrm>
            <a:off x="6338599" y="5278407"/>
            <a:ext cx="1" cy="278918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32" name="Shape 2532"/>
          <p:cNvSpPr/>
          <p:nvPr/>
        </p:nvSpPr>
        <p:spPr>
          <a:xfrm>
            <a:off x="6522299" y="3618402"/>
            <a:ext cx="1854879" cy="1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33" name="Shape 2533"/>
          <p:cNvSpPr/>
          <p:nvPr/>
        </p:nvSpPr>
        <p:spPr>
          <a:xfrm flipV="1">
            <a:off x="8365272" y="2963326"/>
            <a:ext cx="1" cy="649804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34" name="Shape 2534"/>
          <p:cNvSpPr/>
          <p:nvPr/>
        </p:nvSpPr>
        <p:spPr>
          <a:xfrm flipH="1">
            <a:off x="7531834" y="2958055"/>
            <a:ext cx="858151" cy="1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35" name="Shape 2535"/>
          <p:cNvSpPr/>
          <p:nvPr/>
        </p:nvSpPr>
        <p:spPr>
          <a:xfrm>
            <a:off x="6871390" y="3349687"/>
            <a:ext cx="88897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[refused]</a:t>
            </a:r>
          </a:p>
        </p:txBody>
      </p:sp>
    </p:spTree>
    <p:extLst>
      <p:ext uri="{BB962C8B-B14F-4D97-AF65-F5344CB8AC3E}">
        <p14:creationId xmlns:p14="http://schemas.microsoft.com/office/powerpoint/2010/main" val="4156854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Shape 253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538" name="Shape 25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</a:t>
            </a:r>
          </a:p>
        </p:txBody>
      </p:sp>
      <p:sp>
        <p:nvSpPr>
          <p:cNvPr id="2539" name="Shape 2539"/>
          <p:cNvSpPr>
            <a:spLocks noGrp="1"/>
          </p:cNvSpPr>
          <p:nvPr>
            <p:ph type="body" idx="1"/>
          </p:nvPr>
        </p:nvSpPr>
        <p:spPr>
          <a:xfrm>
            <a:off x="431801" y="1447137"/>
            <a:ext cx="10922000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 b="1"/>
              <a:t>Swimlane</a:t>
            </a:r>
            <a:r>
              <a:rPr sz="2800"/>
              <a:t> helps to clarify on the activity diagrams the actors or components of the system that perform different activities</a:t>
            </a:r>
          </a:p>
          <a:p>
            <a:pPr lvl="0">
              <a:defRPr sz="1800"/>
            </a:pPr>
            <a:r>
              <a:rPr sz="2800"/>
              <a:t>Example: Activity diagram for “</a:t>
            </a:r>
            <a:r>
              <a:rPr sz="2800" b="1"/>
              <a:t>sale</a:t>
            </a:r>
            <a:r>
              <a:rPr sz="2800"/>
              <a:t>” use-case</a:t>
            </a:r>
          </a:p>
        </p:txBody>
      </p:sp>
      <p:pic>
        <p:nvPicPr>
          <p:cNvPr id="2540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090881" y="3072089"/>
            <a:ext cx="6010239" cy="2535569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35934484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Shape 254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543" name="Shape 2543"/>
          <p:cNvSpPr>
            <a:spLocks noGrp="1"/>
          </p:cNvSpPr>
          <p:nvPr>
            <p:ph type="title"/>
          </p:nvPr>
        </p:nvSpPr>
        <p:spPr>
          <a:xfrm>
            <a:off x="1905485" y="314326"/>
            <a:ext cx="9310315" cy="9309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</a:t>
            </a:r>
          </a:p>
        </p:txBody>
      </p:sp>
      <p:sp>
        <p:nvSpPr>
          <p:cNvPr id="2544" name="Shape 2544"/>
          <p:cNvSpPr>
            <a:spLocks noGrp="1"/>
          </p:cNvSpPr>
          <p:nvPr>
            <p:ph type="body" idx="1"/>
          </p:nvPr>
        </p:nvSpPr>
        <p:spPr>
          <a:xfrm>
            <a:off x="315135" y="1345537"/>
            <a:ext cx="11704030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Example: Activity diagram for “</a:t>
            </a:r>
            <a:r>
              <a:rPr sz="2800" b="1"/>
              <a:t>purchase products</a:t>
            </a:r>
            <a:r>
              <a:rPr sz="2800"/>
              <a:t>” use-case</a:t>
            </a:r>
          </a:p>
        </p:txBody>
      </p:sp>
      <p:sp>
        <p:nvSpPr>
          <p:cNvPr id="2545" name="Shape 2545"/>
          <p:cNvSpPr/>
          <p:nvPr/>
        </p:nvSpPr>
        <p:spPr>
          <a:xfrm flipH="1">
            <a:off x="2120506" y="1932303"/>
            <a:ext cx="1" cy="4442209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46" name="Shape 2546"/>
          <p:cNvSpPr/>
          <p:nvPr/>
        </p:nvSpPr>
        <p:spPr>
          <a:xfrm>
            <a:off x="298642" y="1821213"/>
            <a:ext cx="119675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Customer</a:t>
            </a:r>
          </a:p>
        </p:txBody>
      </p:sp>
      <p:sp>
        <p:nvSpPr>
          <p:cNvPr id="2547" name="Shape 2547"/>
          <p:cNvSpPr/>
          <p:nvPr/>
        </p:nvSpPr>
        <p:spPr>
          <a:xfrm>
            <a:off x="2693182" y="1821213"/>
            <a:ext cx="970728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Cashier</a:t>
            </a:r>
          </a:p>
        </p:txBody>
      </p:sp>
      <p:sp>
        <p:nvSpPr>
          <p:cNvPr id="2548" name="Shape 2548"/>
          <p:cNvSpPr/>
          <p:nvPr/>
        </p:nvSpPr>
        <p:spPr>
          <a:xfrm>
            <a:off x="6664209" y="1821213"/>
            <a:ext cx="9402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System</a:t>
            </a:r>
          </a:p>
        </p:txBody>
      </p:sp>
      <p:sp>
        <p:nvSpPr>
          <p:cNvPr id="2549" name="Shape 2549"/>
          <p:cNvSpPr/>
          <p:nvPr/>
        </p:nvSpPr>
        <p:spPr>
          <a:xfrm>
            <a:off x="10246031" y="1667324"/>
            <a:ext cx="1583075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lvl="0" algn="ctr">
              <a:defRPr sz="1800">
                <a:uFillTx/>
              </a:defRPr>
            </a:pPr>
            <a:r>
              <a:rPr sz="200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rPr>
              <a:t>Authorization</a:t>
            </a:r>
          </a:p>
          <a:p>
            <a:pPr lvl="0" algn="ctr">
              <a:defRPr sz="1800">
                <a:uFillTx/>
              </a:defRPr>
            </a:pPr>
            <a:r>
              <a:rPr sz="200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rPr>
              <a:t>service</a:t>
            </a:r>
          </a:p>
        </p:txBody>
      </p:sp>
      <p:sp>
        <p:nvSpPr>
          <p:cNvPr id="2550" name="Shape 2550"/>
          <p:cNvSpPr/>
          <p:nvPr/>
        </p:nvSpPr>
        <p:spPr>
          <a:xfrm>
            <a:off x="54413" y="2839998"/>
            <a:ext cx="1888616" cy="471788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Get products</a:t>
            </a:r>
          </a:p>
        </p:txBody>
      </p:sp>
      <p:sp>
        <p:nvSpPr>
          <p:cNvPr id="2551" name="Shape 2551"/>
          <p:cNvSpPr/>
          <p:nvPr/>
        </p:nvSpPr>
        <p:spPr>
          <a:xfrm>
            <a:off x="2297985" y="3263105"/>
            <a:ext cx="1963193" cy="642941"/>
          </a:xfrm>
          <a:prstGeom prst="roundRect">
            <a:avLst>
              <a:gd name="adj" fmla="val 20833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Enter product code</a:t>
            </a:r>
          </a:p>
        </p:txBody>
      </p:sp>
      <p:sp>
        <p:nvSpPr>
          <p:cNvPr id="2552" name="Shape 2552"/>
          <p:cNvSpPr/>
          <p:nvPr/>
        </p:nvSpPr>
        <p:spPr>
          <a:xfrm flipH="1">
            <a:off x="4438656" y="1932303"/>
            <a:ext cx="1" cy="4442209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53" name="Shape 2553"/>
          <p:cNvSpPr/>
          <p:nvPr/>
        </p:nvSpPr>
        <p:spPr>
          <a:xfrm>
            <a:off x="817398" y="2276332"/>
            <a:ext cx="362646" cy="272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54" name="Shape 2554"/>
          <p:cNvSpPr/>
          <p:nvPr/>
        </p:nvSpPr>
        <p:spPr>
          <a:xfrm>
            <a:off x="998721" y="2547002"/>
            <a:ext cx="1" cy="278918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55" name="Shape 2555"/>
          <p:cNvSpPr/>
          <p:nvPr/>
        </p:nvSpPr>
        <p:spPr>
          <a:xfrm>
            <a:off x="4729601" y="3917513"/>
            <a:ext cx="2224799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Compute taxes</a:t>
            </a:r>
          </a:p>
        </p:txBody>
      </p:sp>
      <p:sp>
        <p:nvSpPr>
          <p:cNvPr id="2556" name="Shape 2556"/>
          <p:cNvSpPr/>
          <p:nvPr/>
        </p:nvSpPr>
        <p:spPr>
          <a:xfrm>
            <a:off x="5635780" y="4771430"/>
            <a:ext cx="412441" cy="328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57" name="Shape 2557"/>
          <p:cNvSpPr/>
          <p:nvPr/>
        </p:nvSpPr>
        <p:spPr>
          <a:xfrm>
            <a:off x="4818410" y="5481635"/>
            <a:ext cx="2047180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Create receipt</a:t>
            </a:r>
          </a:p>
        </p:txBody>
      </p:sp>
      <p:sp>
        <p:nvSpPr>
          <p:cNvPr id="2558" name="Shape 2558"/>
          <p:cNvSpPr/>
          <p:nvPr/>
        </p:nvSpPr>
        <p:spPr>
          <a:xfrm>
            <a:off x="6886659" y="4613998"/>
            <a:ext cx="2752767" cy="642941"/>
          </a:xfrm>
          <a:prstGeom prst="roundRect">
            <a:avLst>
              <a:gd name="adj" fmla="val 20833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Submit authorisation request</a:t>
            </a:r>
          </a:p>
        </p:txBody>
      </p:sp>
      <p:sp>
        <p:nvSpPr>
          <p:cNvPr id="2559" name="Shape 2559"/>
          <p:cNvSpPr/>
          <p:nvPr/>
        </p:nvSpPr>
        <p:spPr>
          <a:xfrm flipH="1">
            <a:off x="9931615" y="1820684"/>
            <a:ext cx="1" cy="4442209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60" name="Shape 2560"/>
          <p:cNvSpPr/>
          <p:nvPr/>
        </p:nvSpPr>
        <p:spPr>
          <a:xfrm>
            <a:off x="10055972" y="5192971"/>
            <a:ext cx="1963193" cy="642941"/>
          </a:xfrm>
          <a:prstGeom prst="roundRect">
            <a:avLst>
              <a:gd name="adj" fmla="val 20833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Authorise</a:t>
            </a:r>
          </a:p>
          <a:p>
            <a:pPr lvl="0" algn="ctr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payment</a:t>
            </a:r>
          </a:p>
        </p:txBody>
      </p:sp>
      <p:grpSp>
        <p:nvGrpSpPr>
          <p:cNvPr id="2563" name="Group 2563"/>
          <p:cNvGrpSpPr/>
          <p:nvPr/>
        </p:nvGrpSpPr>
        <p:grpSpPr>
          <a:xfrm>
            <a:off x="3006400" y="5540050"/>
            <a:ext cx="471786" cy="354956"/>
            <a:chOff x="0" y="0"/>
            <a:chExt cx="503237" cy="504825"/>
          </a:xfrm>
        </p:grpSpPr>
        <p:sp>
          <p:nvSpPr>
            <p:cNvPr id="2561" name="Shape 2561"/>
            <p:cNvSpPr/>
            <p:nvPr/>
          </p:nvSpPr>
          <p:spPr>
            <a:xfrm>
              <a:off x="58208" y="58834"/>
              <a:ext cx="386822" cy="38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0" y="0"/>
              <a:ext cx="503238" cy="50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564" name="Shape 2564"/>
          <p:cNvSpPr/>
          <p:nvPr/>
        </p:nvSpPr>
        <p:spPr>
          <a:xfrm>
            <a:off x="1893275" y="3260872"/>
            <a:ext cx="417313" cy="337414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65" name="Shape 2565"/>
          <p:cNvSpPr/>
          <p:nvPr/>
        </p:nvSpPr>
        <p:spPr>
          <a:xfrm>
            <a:off x="4259048" y="3832877"/>
            <a:ext cx="447124" cy="335343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66" name="Shape 2566"/>
          <p:cNvSpPr/>
          <p:nvPr/>
        </p:nvSpPr>
        <p:spPr>
          <a:xfrm>
            <a:off x="5842000" y="4395448"/>
            <a:ext cx="1" cy="370493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67" name="Shape 2567"/>
          <p:cNvSpPr/>
          <p:nvPr/>
        </p:nvSpPr>
        <p:spPr>
          <a:xfrm>
            <a:off x="5842000" y="5106441"/>
            <a:ext cx="1" cy="370493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68" name="Shape 2568"/>
          <p:cNvSpPr/>
          <p:nvPr/>
        </p:nvSpPr>
        <p:spPr>
          <a:xfrm>
            <a:off x="6042103" y="4931229"/>
            <a:ext cx="853651" cy="1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69" name="Shape 2569"/>
          <p:cNvSpPr/>
          <p:nvPr/>
        </p:nvSpPr>
        <p:spPr>
          <a:xfrm>
            <a:off x="9637076" y="4947718"/>
            <a:ext cx="414541" cy="310905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70" name="Shape 2570"/>
          <p:cNvSpPr/>
          <p:nvPr/>
        </p:nvSpPr>
        <p:spPr>
          <a:xfrm flipH="1">
            <a:off x="6866057" y="5667067"/>
            <a:ext cx="3186472" cy="1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71" name="Shape 2571"/>
          <p:cNvSpPr/>
          <p:nvPr/>
        </p:nvSpPr>
        <p:spPr>
          <a:xfrm flipH="1">
            <a:off x="3456603" y="5717528"/>
            <a:ext cx="1377438" cy="1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870017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Shape 2573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574" name="Shape 25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</a:t>
            </a:r>
          </a:p>
        </p:txBody>
      </p:sp>
      <p:sp>
        <p:nvSpPr>
          <p:cNvPr id="2575" name="Shape 2575"/>
          <p:cNvSpPr>
            <a:spLocks noGrp="1"/>
          </p:cNvSpPr>
          <p:nvPr>
            <p:ph type="body" idx="1"/>
          </p:nvPr>
        </p:nvSpPr>
        <p:spPr>
          <a:xfrm>
            <a:off x="437543" y="1320136"/>
            <a:ext cx="11411557" cy="51568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Activity Diagrams v.s. Data Flow Diagams</a:t>
            </a:r>
          </a:p>
          <a:p>
            <a:pPr lvl="1">
              <a:defRPr sz="1800"/>
            </a:pPr>
            <a:r>
              <a:rPr sz="2400"/>
              <a:t>Data Flow Diagram (DFD)</a:t>
            </a:r>
          </a:p>
        </p:txBody>
      </p:sp>
      <p:pic>
        <p:nvPicPr>
          <p:cNvPr id="2576" name="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305631" y="2317959"/>
            <a:ext cx="9377537" cy="30143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3571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65238"/>
            <a:ext cx="10515600" cy="1655761"/>
          </a:xfrm>
        </p:spPr>
        <p:txBody>
          <a:bodyPr>
            <a:normAutofit/>
          </a:bodyPr>
          <a:lstStyle/>
          <a:p>
            <a:r>
              <a:rPr lang="en-US" smtClean="0"/>
              <a:t>Dynamic </a:t>
            </a:r>
            <a:r>
              <a:rPr lang="en-US"/>
              <a:t>behavioral </a:t>
            </a:r>
            <a:r>
              <a:rPr lang="en-US" smtClean="0"/>
              <a:t>modeling</a:t>
            </a:r>
            <a:r>
              <a:rPr lang="en-US"/>
              <a:t/>
            </a:r>
            <a:br>
              <a:rPr lang="en-US"/>
            </a:br>
            <a:endParaRPr 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31850" y="3327400"/>
            <a:ext cx="10515600" cy="3174999"/>
          </a:xfr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US" sz="2800" smtClean="0"/>
              <a:t>Activity </a:t>
            </a:r>
            <a:r>
              <a:rPr lang="en-US" sz="2800"/>
              <a:t>diagrams</a:t>
            </a:r>
          </a:p>
          <a:p>
            <a:pPr lvl="0">
              <a:defRPr sz="1800"/>
            </a:pPr>
            <a:r>
              <a:rPr lang="en-US" sz="2800"/>
              <a:t>State </a:t>
            </a:r>
            <a:r>
              <a:rPr lang="en-US" sz="2800" smtClean="0"/>
              <a:t>diagrams</a:t>
            </a:r>
          </a:p>
          <a:p>
            <a:pPr>
              <a:defRPr sz="1800"/>
            </a:pPr>
            <a:r>
              <a:rPr lang="en-US" sz="2800"/>
              <a:t>Interaction diagrams</a:t>
            </a:r>
          </a:p>
          <a:p>
            <a:pPr lvl="0">
              <a:defRPr sz="1800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5390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Shape 257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579" name="Shape 25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diagrams</a:t>
            </a:r>
          </a:p>
        </p:txBody>
      </p:sp>
      <p:sp>
        <p:nvSpPr>
          <p:cNvPr id="2580" name="Shape 2580"/>
          <p:cNvSpPr>
            <a:spLocks noGrp="1"/>
          </p:cNvSpPr>
          <p:nvPr>
            <p:ph type="body" idx="1"/>
          </p:nvPr>
        </p:nvSpPr>
        <p:spPr>
          <a:xfrm>
            <a:off x="424843" y="1307437"/>
            <a:ext cx="113861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Activity Diagrams v.s. Data Flow Diagams</a:t>
            </a:r>
          </a:p>
          <a:p>
            <a:pPr lvl="1">
              <a:defRPr sz="1800"/>
            </a:pPr>
            <a:r>
              <a:rPr sz="2400"/>
              <a:t>Activity Diagram</a:t>
            </a:r>
          </a:p>
        </p:txBody>
      </p:sp>
      <p:pic>
        <p:nvPicPr>
          <p:cNvPr id="2581" name="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720919" y="2323675"/>
            <a:ext cx="6750163" cy="42080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93404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Shape 258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588" name="Shape 25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589" name="Shape 25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200"/>
              <a:t>State diagrams </a:t>
            </a:r>
          </a:p>
          <a:p>
            <a:pPr lvl="1">
              <a:defRPr sz="1800"/>
            </a:pPr>
            <a:r>
              <a:rPr sz="2800"/>
              <a:t>are </a:t>
            </a:r>
            <a:r>
              <a:rPr sz="2800" b="1"/>
              <a:t>finite state automata</a:t>
            </a:r>
          </a:p>
          <a:p>
            <a:pPr lvl="1">
              <a:defRPr sz="1800"/>
            </a:pPr>
            <a:r>
              <a:rPr sz="2800"/>
              <a:t>allow to model the dynamic </a:t>
            </a:r>
            <a:r>
              <a:rPr lang="en-US" sz="2800" smtClean="0"/>
              <a:t>behavior</a:t>
            </a:r>
            <a:r>
              <a:rPr sz="2800" smtClean="0"/>
              <a:t> </a:t>
            </a:r>
            <a:r>
              <a:rPr sz="2800"/>
              <a:t>of a </a:t>
            </a:r>
            <a:r>
              <a:rPr lang="en-US" sz="2800" smtClean="0"/>
              <a:t>Communication</a:t>
            </a:r>
            <a:r>
              <a:rPr sz="2800" smtClean="0"/>
              <a:t> </a:t>
            </a:r>
            <a:r>
              <a:rPr sz="2800"/>
              <a:t>or a class</a:t>
            </a:r>
          </a:p>
          <a:p>
            <a:pPr lvl="1">
              <a:defRPr sz="1800"/>
            </a:pPr>
            <a:r>
              <a:rPr sz="2800"/>
              <a:t>focus on the </a:t>
            </a:r>
            <a:r>
              <a:rPr lang="en-US" sz="2800" smtClean="0"/>
              <a:t>behavior</a:t>
            </a:r>
            <a:r>
              <a:rPr sz="2800" smtClean="0"/>
              <a:t> </a:t>
            </a:r>
            <a:r>
              <a:rPr sz="2800"/>
              <a:t>of objects, ordered by events</a:t>
            </a:r>
          </a:p>
          <a:p>
            <a:pPr lvl="1">
              <a:defRPr sz="1800"/>
            </a:pPr>
            <a:r>
              <a:rPr sz="2800"/>
              <a:t>are especially used for </a:t>
            </a:r>
            <a:r>
              <a:rPr lang="en-US" sz="2800" smtClean="0"/>
              <a:t>modeling</a:t>
            </a:r>
            <a:r>
              <a:rPr sz="2800" smtClean="0"/>
              <a:t> </a:t>
            </a:r>
            <a:r>
              <a:rPr sz="2800"/>
              <a:t>reactive systems</a:t>
            </a:r>
          </a:p>
        </p:txBody>
      </p:sp>
    </p:spTree>
    <p:extLst>
      <p:ext uri="{BB962C8B-B14F-4D97-AF65-F5344CB8AC3E}">
        <p14:creationId xmlns:p14="http://schemas.microsoft.com/office/powerpoint/2010/main" val="36523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Shape 259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592" name="Shape 25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593" name="Shape 2593"/>
          <p:cNvSpPr>
            <a:spLocks noGrp="1"/>
          </p:cNvSpPr>
          <p:nvPr>
            <p:ph type="body" idx="1"/>
          </p:nvPr>
        </p:nvSpPr>
        <p:spPr>
          <a:xfrm>
            <a:off x="330200" y="1231236"/>
            <a:ext cx="11455399" cy="51568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State diagrams describe the </a:t>
            </a:r>
            <a:r>
              <a:rPr lang="en-US" sz="2800" smtClean="0"/>
              <a:t>behavior</a:t>
            </a:r>
            <a:r>
              <a:rPr sz="2800" smtClean="0"/>
              <a:t> </a:t>
            </a:r>
            <a:r>
              <a:rPr sz="2800"/>
              <a:t>of a system, part of a system or an object in the system</a:t>
            </a:r>
          </a:p>
          <a:p>
            <a:pPr lvl="1">
              <a:defRPr sz="1800"/>
            </a:pPr>
            <a:r>
              <a:rPr sz="2400"/>
              <a:t>Each system or object has a </a:t>
            </a:r>
            <a:r>
              <a:rPr sz="2400" b="1"/>
              <a:t>state</a:t>
            </a:r>
            <a:r>
              <a:rPr sz="2400"/>
              <a:t> at a given time</a:t>
            </a:r>
          </a:p>
          <a:p>
            <a:pPr lvl="1">
              <a:defRPr sz="1800"/>
            </a:pPr>
            <a:r>
              <a:rPr sz="2400"/>
              <a:t>In a given state, the system behaves in a specific manner to respond to the coming events</a:t>
            </a:r>
          </a:p>
          <a:p>
            <a:pPr lvl="1">
              <a:defRPr sz="1800"/>
            </a:pPr>
            <a:r>
              <a:rPr sz="2400"/>
              <a:t>The </a:t>
            </a:r>
            <a:r>
              <a:rPr sz="2400" b="1"/>
              <a:t>events</a:t>
            </a:r>
            <a:r>
              <a:rPr sz="2400"/>
              <a:t> trigger state changes</a:t>
            </a:r>
          </a:p>
          <a:p>
            <a:pPr lvl="0">
              <a:defRPr sz="1800"/>
            </a:pPr>
            <a:r>
              <a:rPr sz="2800"/>
              <a:t>Specifically, a state diagram models the changes of states of a system/object in response to events</a:t>
            </a:r>
          </a:p>
          <a:p>
            <a:pPr lvl="0">
              <a:defRPr sz="1800"/>
            </a:pPr>
            <a:r>
              <a:rPr sz="2800"/>
              <a:t>A state diagram includes</a:t>
            </a:r>
          </a:p>
          <a:p>
            <a:pPr lvl="1">
              <a:defRPr sz="1800"/>
            </a:pPr>
            <a:r>
              <a:rPr sz="2400" b="1"/>
              <a:t>State</a:t>
            </a:r>
            <a:r>
              <a:rPr sz="2400"/>
              <a:t>: state of a system/object at a given time</a:t>
            </a:r>
          </a:p>
          <a:p>
            <a:pPr lvl="1">
              <a:defRPr sz="1800"/>
            </a:pPr>
            <a:r>
              <a:rPr sz="2400" b="1"/>
              <a:t>Transition</a:t>
            </a:r>
            <a:r>
              <a:rPr sz="2400"/>
              <a:t>: allows to switch a state to another</a:t>
            </a:r>
          </a:p>
          <a:p>
            <a:pPr lvl="1">
              <a:defRPr sz="1800"/>
            </a:pPr>
            <a:r>
              <a:rPr sz="2400" b="1"/>
              <a:t>Event</a:t>
            </a:r>
            <a:r>
              <a:rPr sz="2400"/>
              <a:t>: activates the transition</a:t>
            </a:r>
          </a:p>
        </p:txBody>
      </p:sp>
    </p:spTree>
    <p:extLst>
      <p:ext uri="{BB962C8B-B14F-4D97-AF65-F5344CB8AC3E}">
        <p14:creationId xmlns:p14="http://schemas.microsoft.com/office/powerpoint/2010/main" val="2021703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Shape 259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596" name="Shape 25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597" name="Shape 25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State</a:t>
            </a:r>
          </a:p>
          <a:p>
            <a:pPr lvl="1">
              <a:defRPr sz="1800"/>
            </a:pPr>
            <a:r>
              <a:rPr sz="2400"/>
              <a:t>Represents a situation of a system/object at an instance</a:t>
            </a:r>
          </a:p>
          <a:p>
            <a:pPr lvl="1">
              <a:defRPr sz="1800"/>
            </a:pPr>
            <a:r>
              <a:rPr sz="2400"/>
              <a:t>System/object remains in a state for a while. Meanwhile, it can</a:t>
            </a:r>
          </a:p>
          <a:p>
            <a:pPr lvl="2">
              <a:defRPr sz="1800"/>
            </a:pPr>
            <a:r>
              <a:rPr sz="2000"/>
              <a:t>perform certain </a:t>
            </a:r>
            <a:r>
              <a:rPr sz="2000" b="1"/>
              <a:t>activities</a:t>
            </a:r>
            <a:endParaRPr sz="2000"/>
          </a:p>
          <a:p>
            <a:pPr lvl="2">
              <a:defRPr sz="1800"/>
            </a:pPr>
            <a:r>
              <a:rPr sz="2000"/>
              <a:t>wait until an </a:t>
            </a:r>
            <a:r>
              <a:rPr sz="2000" b="1"/>
              <a:t>event</a:t>
            </a:r>
            <a:r>
              <a:rPr sz="2000"/>
              <a:t> </a:t>
            </a:r>
            <a:r>
              <a:rPr sz="2000" smtClean="0"/>
              <a:t>occurs</a:t>
            </a:r>
            <a:endParaRPr sz="2800"/>
          </a:p>
          <a:p>
            <a:pPr lvl="1">
              <a:defRPr sz="1800"/>
            </a:pPr>
            <a:r>
              <a:rPr sz="2400"/>
              <a:t>Notation</a:t>
            </a:r>
          </a:p>
        </p:txBody>
      </p:sp>
      <p:sp>
        <p:nvSpPr>
          <p:cNvPr id="2598" name="Shape 2598"/>
          <p:cNvSpPr/>
          <p:nvPr/>
        </p:nvSpPr>
        <p:spPr>
          <a:xfrm>
            <a:off x="4823430" y="3984497"/>
            <a:ext cx="2510753" cy="1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99" name="Shape 2599"/>
          <p:cNvSpPr/>
          <p:nvPr/>
        </p:nvSpPr>
        <p:spPr>
          <a:xfrm>
            <a:off x="7389488" y="3794030"/>
            <a:ext cx="675840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a state</a:t>
            </a:r>
          </a:p>
        </p:txBody>
      </p:sp>
      <p:grpSp>
        <p:nvGrpSpPr>
          <p:cNvPr id="2602" name="Group 2602"/>
          <p:cNvGrpSpPr/>
          <p:nvPr/>
        </p:nvGrpSpPr>
        <p:grpSpPr>
          <a:xfrm>
            <a:off x="7350456" y="3859841"/>
            <a:ext cx="1170274" cy="249313"/>
            <a:chOff x="0" y="0"/>
            <a:chExt cx="1248290" cy="354577"/>
          </a:xfrm>
        </p:grpSpPr>
        <p:sp>
          <p:nvSpPr>
            <p:cNvPr id="2600" name="Shape 2600"/>
            <p:cNvSpPr/>
            <p:nvPr/>
          </p:nvSpPr>
          <p:spPr>
            <a:xfrm>
              <a:off x="0" y="0"/>
              <a:ext cx="1247565" cy="35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" y="20927"/>
                  </a:moveTo>
                  <a:lnTo>
                    <a:pt x="0" y="116"/>
                  </a:lnTo>
                  <a:lnTo>
                    <a:pt x="20253" y="0"/>
                  </a:lnTo>
                  <a:lnTo>
                    <a:pt x="21600" y="6030"/>
                  </a:lnTo>
                  <a:lnTo>
                    <a:pt x="21596" y="21600"/>
                  </a:lnTo>
                  <a:lnTo>
                    <a:pt x="77" y="20927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1165670" y="4113"/>
              <a:ext cx="82621" cy="94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04" y="21507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603" name="Shape 2603"/>
          <p:cNvSpPr/>
          <p:nvPr/>
        </p:nvSpPr>
        <p:spPr>
          <a:xfrm>
            <a:off x="2614993" y="3748603"/>
            <a:ext cx="2189187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Name of state</a:t>
            </a:r>
          </a:p>
        </p:txBody>
      </p:sp>
    </p:spTree>
    <p:extLst>
      <p:ext uri="{BB962C8B-B14F-4D97-AF65-F5344CB8AC3E}">
        <p14:creationId xmlns:p14="http://schemas.microsoft.com/office/powerpoint/2010/main" val="1458220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Shape 2605"/>
          <p:cNvSpPr>
            <a:spLocks noGrp="1"/>
          </p:cNvSpPr>
          <p:nvPr>
            <p:ph type="body" idx="1"/>
          </p:nvPr>
        </p:nvSpPr>
        <p:spPr>
          <a:xfrm>
            <a:off x="259743" y="1124535"/>
            <a:ext cx="11602057" cy="528637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400"/>
              <a:t>Transitions</a:t>
            </a:r>
          </a:p>
          <a:p>
            <a:pPr lvl="1">
              <a:defRPr sz="1800"/>
            </a:pPr>
            <a:r>
              <a:rPr sz="2400"/>
              <a:t>Transitions are related to actions that can be performed by the system/object associated with the diagram</a:t>
            </a:r>
          </a:p>
          <a:p>
            <a:pPr lvl="1">
              <a:defRPr sz="1800"/>
            </a:pPr>
            <a:r>
              <a:rPr sz="2400"/>
              <a:t>Two transition types</a:t>
            </a:r>
          </a:p>
          <a:p>
            <a:pPr lvl="2">
              <a:defRPr sz="1800"/>
            </a:pPr>
            <a:r>
              <a:rPr b="1"/>
              <a:t>Internal transitions</a:t>
            </a:r>
            <a:r>
              <a:rPr/>
              <a:t> to a state that react to an event without changing the current state of the system or object</a:t>
            </a:r>
          </a:p>
          <a:p>
            <a:pPr lvl="2">
              <a:defRPr sz="1800"/>
            </a:pPr>
            <a:r>
              <a:rPr/>
              <a:t>The </a:t>
            </a:r>
            <a:r>
              <a:rPr b="1"/>
              <a:t>transitions between states</a:t>
            </a:r>
            <a:r>
              <a:rPr/>
              <a:t> or </a:t>
            </a:r>
            <a:r>
              <a:rPr b="1"/>
              <a:t>external transitions</a:t>
            </a:r>
            <a:r>
              <a:rPr/>
              <a:t>, which express a change in state</a:t>
            </a:r>
          </a:p>
          <a:p>
            <a:pPr lvl="1">
              <a:defRPr sz="1800"/>
            </a:pPr>
            <a:r>
              <a:rPr sz="2400"/>
              <a:t>Example: States of an air conditioner</a:t>
            </a:r>
          </a:p>
        </p:txBody>
      </p:sp>
      <p:sp>
        <p:nvSpPr>
          <p:cNvPr id="2606" name="Shape 260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607" name="Shape 26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616" name="Shape 2616"/>
          <p:cNvSpPr/>
          <p:nvPr/>
        </p:nvSpPr>
        <p:spPr>
          <a:xfrm flipV="1">
            <a:off x="6335586" y="5062069"/>
            <a:ext cx="2161875" cy="815412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grpSp>
        <p:nvGrpSpPr>
          <p:cNvPr id="2621" name="Group 2621"/>
          <p:cNvGrpSpPr/>
          <p:nvPr/>
        </p:nvGrpSpPr>
        <p:grpSpPr>
          <a:xfrm>
            <a:off x="2853118" y="5760759"/>
            <a:ext cx="5971405" cy="471789"/>
            <a:chOff x="0" y="0"/>
            <a:chExt cx="6369498" cy="670987"/>
          </a:xfrm>
        </p:grpSpPr>
        <p:sp>
          <p:nvSpPr>
            <p:cNvPr id="2617" name="Shape 2617"/>
            <p:cNvSpPr/>
            <p:nvPr/>
          </p:nvSpPr>
          <p:spPr>
            <a:xfrm>
              <a:off x="0" y="0"/>
              <a:ext cx="2335132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Cooling</a:t>
              </a:r>
            </a:p>
          </p:txBody>
        </p:sp>
        <p:sp>
          <p:nvSpPr>
            <p:cNvPr id="2618" name="Shape 2618"/>
            <p:cNvSpPr/>
            <p:nvPr/>
          </p:nvSpPr>
          <p:spPr>
            <a:xfrm>
              <a:off x="4034366" y="0"/>
              <a:ext cx="2335133" cy="670988"/>
            </a:xfrm>
            <a:prstGeom prst="roundRect">
              <a:avLst>
                <a:gd name="adj" fmla="val 28391"/>
              </a:avLst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Heating</a:t>
              </a:r>
            </a:p>
          </p:txBody>
        </p:sp>
        <p:sp>
          <p:nvSpPr>
            <p:cNvPr id="2619" name="Shape 2619"/>
            <p:cNvSpPr/>
            <p:nvPr/>
          </p:nvSpPr>
          <p:spPr>
            <a:xfrm>
              <a:off x="2334784" y="530490"/>
              <a:ext cx="170988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2334784" y="161879"/>
              <a:ext cx="170988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2626" name="Group 2626"/>
          <p:cNvGrpSpPr/>
          <p:nvPr/>
        </p:nvGrpSpPr>
        <p:grpSpPr>
          <a:xfrm>
            <a:off x="8493455" y="4884202"/>
            <a:ext cx="1941358" cy="413584"/>
            <a:chOff x="0" y="0"/>
            <a:chExt cx="2070779" cy="588206"/>
          </a:xfrm>
        </p:grpSpPr>
        <p:sp>
          <p:nvSpPr>
            <p:cNvPr id="2622" name="Shape 2622"/>
            <p:cNvSpPr/>
            <p:nvPr/>
          </p:nvSpPr>
          <p:spPr>
            <a:xfrm>
              <a:off x="41633" y="11328"/>
              <a:ext cx="1841665" cy="517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external transition</a:t>
              </a:r>
            </a:p>
          </p:txBody>
        </p:sp>
        <p:grpSp>
          <p:nvGrpSpPr>
            <p:cNvPr id="2625" name="Group 2625"/>
            <p:cNvGrpSpPr/>
            <p:nvPr/>
          </p:nvGrpSpPr>
          <p:grpSpPr>
            <a:xfrm>
              <a:off x="0" y="0"/>
              <a:ext cx="2070779" cy="588206"/>
              <a:chOff x="0" y="0"/>
              <a:chExt cx="2070778" cy="588205"/>
            </a:xfrm>
          </p:grpSpPr>
          <p:sp>
            <p:nvSpPr>
              <p:cNvPr id="2623" name="Shape 2623"/>
              <p:cNvSpPr/>
              <p:nvPr/>
            </p:nvSpPr>
            <p:spPr>
              <a:xfrm>
                <a:off x="0" y="0"/>
                <a:ext cx="2069573" cy="5882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" y="20927"/>
                    </a:moveTo>
                    <a:lnTo>
                      <a:pt x="0" y="116"/>
                    </a:lnTo>
                    <a:lnTo>
                      <a:pt x="20253" y="0"/>
                    </a:lnTo>
                    <a:lnTo>
                      <a:pt x="21600" y="6030"/>
                    </a:lnTo>
                    <a:lnTo>
                      <a:pt x="21596" y="21600"/>
                    </a:lnTo>
                    <a:lnTo>
                      <a:pt x="77" y="2092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624" name="Shape 2624"/>
              <p:cNvSpPr/>
              <p:nvPr/>
            </p:nvSpPr>
            <p:spPr>
              <a:xfrm>
                <a:off x="1933720" y="6823"/>
                <a:ext cx="137059" cy="156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04" y="21507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327068" y="3923214"/>
            <a:ext cx="7336679" cy="981340"/>
            <a:chOff x="2327068" y="3923214"/>
            <a:chExt cx="7336679" cy="981340"/>
          </a:xfrm>
        </p:grpSpPr>
        <p:grpSp>
          <p:nvGrpSpPr>
            <p:cNvPr id="2610" name="Group 2610"/>
            <p:cNvGrpSpPr/>
            <p:nvPr/>
          </p:nvGrpSpPr>
          <p:grpSpPr>
            <a:xfrm>
              <a:off x="2327068" y="3923214"/>
              <a:ext cx="2781571" cy="981340"/>
              <a:chOff x="0" y="0"/>
              <a:chExt cx="2967008" cy="1395681"/>
            </a:xfrm>
          </p:grpSpPr>
          <p:sp>
            <p:nvSpPr>
              <p:cNvPr id="2608" name="Shape 2608"/>
              <p:cNvSpPr/>
              <p:nvPr/>
            </p:nvSpPr>
            <p:spPr>
              <a:xfrm>
                <a:off x="5350" y="0"/>
                <a:ext cx="2956308" cy="1395682"/>
              </a:xfrm>
              <a:prstGeom prst="roundRect">
                <a:avLst>
                  <a:gd name="adj" fmla="val 13649"/>
                </a:avLst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Cooling</a:t>
                </a:r>
              </a:p>
              <a:p>
                <a:pPr lvl="0" algn="ctr">
                  <a:defRPr sz="1800">
                    <a:uFillTx/>
                  </a:defRPr>
                </a:pPr>
                <a:endParaRPr sz="2000">
                  <a:uFill>
                    <a:solidFill/>
                  </a:uFill>
                </a:endParaRPr>
              </a:p>
              <a:p>
                <a:pPr lvl="0" algn="ctr">
                  <a:defRPr sz="1800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decreaseTemperature</a:t>
                </a:r>
              </a:p>
            </p:txBody>
          </p:sp>
          <p:sp>
            <p:nvSpPr>
              <p:cNvPr id="2609" name="Shape 2609"/>
              <p:cNvSpPr/>
              <p:nvPr/>
            </p:nvSpPr>
            <p:spPr>
              <a:xfrm>
                <a:off x="0" y="697840"/>
                <a:ext cx="296700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</p:grpSp>
        <p:grpSp>
          <p:nvGrpSpPr>
            <p:cNvPr id="2615" name="Group 2615"/>
            <p:cNvGrpSpPr/>
            <p:nvPr/>
          </p:nvGrpSpPr>
          <p:grpSpPr>
            <a:xfrm>
              <a:off x="7722391" y="4036917"/>
              <a:ext cx="1941356" cy="413584"/>
              <a:chOff x="0" y="0"/>
              <a:chExt cx="2070779" cy="588206"/>
            </a:xfrm>
          </p:grpSpPr>
          <p:sp>
            <p:nvSpPr>
              <p:cNvPr id="2611" name="Shape 2611"/>
              <p:cNvSpPr/>
              <p:nvPr/>
            </p:nvSpPr>
            <p:spPr>
              <a:xfrm>
                <a:off x="41633" y="11328"/>
                <a:ext cx="1799535" cy="5179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000"/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1700">
                    <a:uFill>
                      <a:solidFill/>
                    </a:uFill>
                  </a:rPr>
                  <a:t>internal transition</a:t>
                </a:r>
              </a:p>
            </p:txBody>
          </p:sp>
          <p:grpSp>
            <p:nvGrpSpPr>
              <p:cNvPr id="2614" name="Group 2614"/>
              <p:cNvGrpSpPr/>
              <p:nvPr/>
            </p:nvGrpSpPr>
            <p:grpSpPr>
              <a:xfrm>
                <a:off x="0" y="0"/>
                <a:ext cx="2070779" cy="588206"/>
                <a:chOff x="0" y="0"/>
                <a:chExt cx="2070778" cy="588205"/>
              </a:xfrm>
            </p:grpSpPr>
            <p:sp>
              <p:nvSpPr>
                <p:cNvPr id="2612" name="Shape 2612"/>
                <p:cNvSpPr/>
                <p:nvPr/>
              </p:nvSpPr>
              <p:spPr>
                <a:xfrm>
                  <a:off x="0" y="0"/>
                  <a:ext cx="2069573" cy="5882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7" y="20927"/>
                      </a:moveTo>
                      <a:lnTo>
                        <a:pt x="0" y="116"/>
                      </a:lnTo>
                      <a:lnTo>
                        <a:pt x="20253" y="0"/>
                      </a:lnTo>
                      <a:lnTo>
                        <a:pt x="21600" y="6030"/>
                      </a:lnTo>
                      <a:lnTo>
                        <a:pt x="21596" y="21600"/>
                      </a:lnTo>
                      <a:lnTo>
                        <a:pt x="77" y="20927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2613" name="Shape 2613"/>
                <p:cNvSpPr/>
                <p:nvPr/>
              </p:nvSpPr>
              <p:spPr>
                <a:xfrm>
                  <a:off x="1933720" y="6823"/>
                  <a:ext cx="137059" cy="1568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604" y="21507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</p:grpSp>
        <p:sp>
          <p:nvSpPr>
            <p:cNvPr id="2627" name="Shape 2627"/>
            <p:cNvSpPr/>
            <p:nvPr/>
          </p:nvSpPr>
          <p:spPr>
            <a:xfrm flipV="1">
              <a:off x="5202620" y="4333005"/>
              <a:ext cx="2527310" cy="396133"/>
            </a:xfrm>
            <a:prstGeom prst="line">
              <a:avLst/>
            </a:prstGeom>
            <a:ln w="25400">
              <a:solidFill/>
              <a:custDash>
                <a:ds d="200000" sp="200000"/>
              </a:custDash>
              <a:miter lim="400000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</p:grpSp>
      <p:sp>
        <p:nvSpPr>
          <p:cNvPr id="2628" name="Shape 2628"/>
          <p:cNvSpPr/>
          <p:nvPr/>
        </p:nvSpPr>
        <p:spPr>
          <a:xfrm>
            <a:off x="5338142" y="5600096"/>
            <a:ext cx="45757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cool</a:t>
            </a:r>
          </a:p>
        </p:txBody>
      </p:sp>
      <p:sp>
        <p:nvSpPr>
          <p:cNvPr id="2629" name="Shape 2629"/>
          <p:cNvSpPr/>
          <p:nvPr/>
        </p:nvSpPr>
        <p:spPr>
          <a:xfrm>
            <a:off x="5326235" y="6063426"/>
            <a:ext cx="484569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heat</a:t>
            </a:r>
          </a:p>
        </p:txBody>
      </p:sp>
    </p:spTree>
    <p:extLst>
      <p:ext uri="{BB962C8B-B14F-4D97-AF65-F5344CB8AC3E}">
        <p14:creationId xmlns:p14="http://schemas.microsoft.com/office/powerpoint/2010/main" val="2685784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Shape 263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632" name="Shape 26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633" name="Shape 26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Example: Describing the states of an ATM </a:t>
            </a:r>
            <a:r>
              <a:rPr sz="2800" smtClean="0"/>
              <a:t>machine</a:t>
            </a:r>
            <a:r>
              <a:rPr lang="en-US" sz="2800" smtClean="0"/>
              <a:t>Sẻ</a:t>
            </a:r>
            <a:endParaRPr sz="2800"/>
          </a:p>
        </p:txBody>
      </p:sp>
      <p:sp>
        <p:nvSpPr>
          <p:cNvPr id="2634" name="Shape 2634"/>
          <p:cNvSpPr/>
          <p:nvPr/>
        </p:nvSpPr>
        <p:spPr>
          <a:xfrm>
            <a:off x="2435663" y="2176548"/>
            <a:ext cx="1888616" cy="471788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Waiting</a:t>
            </a:r>
          </a:p>
        </p:txBody>
      </p:sp>
      <p:sp>
        <p:nvSpPr>
          <p:cNvPr id="2635" name="Shape 2635"/>
          <p:cNvSpPr/>
          <p:nvPr/>
        </p:nvSpPr>
        <p:spPr>
          <a:xfrm>
            <a:off x="436398" y="2276332"/>
            <a:ext cx="362646" cy="272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2638" name="Group 2638"/>
          <p:cNvGrpSpPr/>
          <p:nvPr/>
        </p:nvGrpSpPr>
        <p:grpSpPr>
          <a:xfrm>
            <a:off x="3144078" y="3635050"/>
            <a:ext cx="471786" cy="354956"/>
            <a:chOff x="0" y="0"/>
            <a:chExt cx="503237" cy="504825"/>
          </a:xfrm>
        </p:grpSpPr>
        <p:sp>
          <p:nvSpPr>
            <p:cNvPr id="2636" name="Shape 2636"/>
            <p:cNvSpPr/>
            <p:nvPr/>
          </p:nvSpPr>
          <p:spPr>
            <a:xfrm>
              <a:off x="58208" y="58834"/>
              <a:ext cx="386822" cy="38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0" y="0"/>
              <a:ext cx="503238" cy="50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pic>
        <p:nvPicPr>
          <p:cNvPr id="26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036844" y="2270554"/>
            <a:ext cx="2976563" cy="2241352"/>
          </a:xfrm>
          <a:prstGeom prst="rect">
            <a:avLst/>
          </a:prstGeom>
          <a:ln w="6350">
            <a:round/>
          </a:ln>
        </p:spPr>
      </p:pic>
      <p:sp>
        <p:nvSpPr>
          <p:cNvPr id="2640" name="Shape 2640"/>
          <p:cNvSpPr/>
          <p:nvPr/>
        </p:nvSpPr>
        <p:spPr>
          <a:xfrm>
            <a:off x="6777476" y="2176548"/>
            <a:ext cx="2101792" cy="471788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Serving Client</a:t>
            </a:r>
          </a:p>
        </p:txBody>
      </p:sp>
      <p:sp>
        <p:nvSpPr>
          <p:cNvPr id="2641" name="Shape 2641"/>
          <p:cNvSpPr/>
          <p:nvPr/>
        </p:nvSpPr>
        <p:spPr>
          <a:xfrm>
            <a:off x="817330" y="2412441"/>
            <a:ext cx="1603022" cy="1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42" name="Shape 2642"/>
          <p:cNvSpPr/>
          <p:nvPr/>
        </p:nvSpPr>
        <p:spPr>
          <a:xfrm>
            <a:off x="4318753" y="2311238"/>
            <a:ext cx="2467224" cy="1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43" name="Shape 2643"/>
          <p:cNvSpPr/>
          <p:nvPr/>
        </p:nvSpPr>
        <p:spPr>
          <a:xfrm>
            <a:off x="4339589" y="2528924"/>
            <a:ext cx="2419599" cy="1"/>
          </a:xfrm>
          <a:prstGeom prst="line">
            <a:avLst/>
          </a:prstGeom>
          <a:ln w="12700">
            <a:solidFill/>
            <a:round/>
            <a:head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44" name="Shape 2644"/>
          <p:cNvSpPr/>
          <p:nvPr/>
        </p:nvSpPr>
        <p:spPr>
          <a:xfrm>
            <a:off x="1335086" y="2137498"/>
            <a:ext cx="49271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start</a:t>
            </a:r>
          </a:p>
        </p:txBody>
      </p:sp>
      <p:sp>
        <p:nvSpPr>
          <p:cNvPr id="2645" name="Shape 2645"/>
          <p:cNvSpPr/>
          <p:nvPr/>
        </p:nvSpPr>
        <p:spPr>
          <a:xfrm>
            <a:off x="4714933" y="2036295"/>
            <a:ext cx="1474712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insert ATM card</a:t>
            </a:r>
          </a:p>
        </p:txBody>
      </p:sp>
      <p:sp>
        <p:nvSpPr>
          <p:cNvPr id="2646" name="Shape 2646"/>
          <p:cNvSpPr/>
          <p:nvPr/>
        </p:nvSpPr>
        <p:spPr>
          <a:xfrm>
            <a:off x="4781071" y="2470873"/>
            <a:ext cx="1630781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finish Transaction</a:t>
            </a:r>
          </a:p>
        </p:txBody>
      </p:sp>
      <p:sp>
        <p:nvSpPr>
          <p:cNvPr id="2647" name="Shape 2647"/>
          <p:cNvSpPr/>
          <p:nvPr/>
        </p:nvSpPr>
        <p:spPr>
          <a:xfrm>
            <a:off x="3379971" y="2648699"/>
            <a:ext cx="1" cy="974825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grpSp>
        <p:nvGrpSpPr>
          <p:cNvPr id="2652" name="Group 2652"/>
          <p:cNvGrpSpPr/>
          <p:nvPr/>
        </p:nvGrpSpPr>
        <p:grpSpPr>
          <a:xfrm>
            <a:off x="4859911" y="3491171"/>
            <a:ext cx="1941356" cy="413584"/>
            <a:chOff x="0" y="0"/>
            <a:chExt cx="2070779" cy="588206"/>
          </a:xfrm>
        </p:grpSpPr>
        <p:sp>
          <p:nvSpPr>
            <p:cNvPr id="2648" name="Shape 2648"/>
            <p:cNvSpPr/>
            <p:nvPr/>
          </p:nvSpPr>
          <p:spPr>
            <a:xfrm>
              <a:off x="679300" y="35116"/>
              <a:ext cx="640722" cy="517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event</a:t>
              </a:r>
            </a:p>
          </p:txBody>
        </p:sp>
        <p:grpSp>
          <p:nvGrpSpPr>
            <p:cNvPr id="2651" name="Group 2651"/>
            <p:cNvGrpSpPr/>
            <p:nvPr/>
          </p:nvGrpSpPr>
          <p:grpSpPr>
            <a:xfrm>
              <a:off x="0" y="0"/>
              <a:ext cx="2070779" cy="588206"/>
              <a:chOff x="0" y="0"/>
              <a:chExt cx="2070778" cy="588205"/>
            </a:xfrm>
          </p:grpSpPr>
          <p:sp>
            <p:nvSpPr>
              <p:cNvPr id="2649" name="Shape 2649"/>
              <p:cNvSpPr/>
              <p:nvPr/>
            </p:nvSpPr>
            <p:spPr>
              <a:xfrm>
                <a:off x="0" y="0"/>
                <a:ext cx="2069573" cy="5882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" y="20927"/>
                    </a:moveTo>
                    <a:lnTo>
                      <a:pt x="0" y="116"/>
                    </a:lnTo>
                    <a:lnTo>
                      <a:pt x="20253" y="0"/>
                    </a:lnTo>
                    <a:lnTo>
                      <a:pt x="21600" y="6030"/>
                    </a:lnTo>
                    <a:lnTo>
                      <a:pt x="21596" y="21600"/>
                    </a:lnTo>
                    <a:lnTo>
                      <a:pt x="77" y="2092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650" name="Shape 2650"/>
              <p:cNvSpPr/>
              <p:nvPr/>
            </p:nvSpPr>
            <p:spPr>
              <a:xfrm>
                <a:off x="1933720" y="6823"/>
                <a:ext cx="137059" cy="156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04" y="21507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grpSp>
        <p:nvGrpSpPr>
          <p:cNvPr id="2657" name="Group 2657"/>
          <p:cNvGrpSpPr/>
          <p:nvPr/>
        </p:nvGrpSpPr>
        <p:grpSpPr>
          <a:xfrm>
            <a:off x="4590151" y="5044487"/>
            <a:ext cx="1941356" cy="413584"/>
            <a:chOff x="0" y="0"/>
            <a:chExt cx="2070779" cy="588206"/>
          </a:xfrm>
        </p:grpSpPr>
        <p:sp>
          <p:nvSpPr>
            <p:cNvPr id="2653" name="Shape 2653"/>
            <p:cNvSpPr/>
            <p:nvPr/>
          </p:nvSpPr>
          <p:spPr>
            <a:xfrm>
              <a:off x="465111" y="35116"/>
              <a:ext cx="1037959" cy="517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final state</a:t>
              </a:r>
            </a:p>
          </p:txBody>
        </p:sp>
        <p:grpSp>
          <p:nvGrpSpPr>
            <p:cNvPr id="2656" name="Group 2656"/>
            <p:cNvGrpSpPr/>
            <p:nvPr/>
          </p:nvGrpSpPr>
          <p:grpSpPr>
            <a:xfrm>
              <a:off x="0" y="0"/>
              <a:ext cx="2070779" cy="588206"/>
              <a:chOff x="0" y="0"/>
              <a:chExt cx="2070778" cy="588205"/>
            </a:xfrm>
          </p:grpSpPr>
          <p:sp>
            <p:nvSpPr>
              <p:cNvPr id="2654" name="Shape 2654"/>
              <p:cNvSpPr/>
              <p:nvPr/>
            </p:nvSpPr>
            <p:spPr>
              <a:xfrm>
                <a:off x="0" y="0"/>
                <a:ext cx="2069573" cy="5882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" y="20927"/>
                    </a:moveTo>
                    <a:lnTo>
                      <a:pt x="0" y="116"/>
                    </a:lnTo>
                    <a:lnTo>
                      <a:pt x="20253" y="0"/>
                    </a:lnTo>
                    <a:lnTo>
                      <a:pt x="21600" y="6030"/>
                    </a:lnTo>
                    <a:lnTo>
                      <a:pt x="21596" y="21600"/>
                    </a:lnTo>
                    <a:lnTo>
                      <a:pt x="77" y="2092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655" name="Shape 2655"/>
              <p:cNvSpPr/>
              <p:nvPr/>
            </p:nvSpPr>
            <p:spPr>
              <a:xfrm>
                <a:off x="1933720" y="6823"/>
                <a:ext cx="137059" cy="156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04" y="21507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grpSp>
        <p:nvGrpSpPr>
          <p:cNvPr id="2662" name="Group 2662"/>
          <p:cNvGrpSpPr/>
          <p:nvPr/>
        </p:nvGrpSpPr>
        <p:grpSpPr>
          <a:xfrm>
            <a:off x="295964" y="4123014"/>
            <a:ext cx="1941356" cy="413583"/>
            <a:chOff x="0" y="0"/>
            <a:chExt cx="2070779" cy="588206"/>
          </a:xfrm>
        </p:grpSpPr>
        <p:sp>
          <p:nvSpPr>
            <p:cNvPr id="2658" name="Shape 2658"/>
            <p:cNvSpPr/>
            <p:nvPr/>
          </p:nvSpPr>
          <p:spPr>
            <a:xfrm>
              <a:off x="402790" y="35115"/>
              <a:ext cx="1150810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initial state</a:t>
              </a:r>
            </a:p>
          </p:txBody>
        </p:sp>
        <p:grpSp>
          <p:nvGrpSpPr>
            <p:cNvPr id="2661" name="Group 2661"/>
            <p:cNvGrpSpPr/>
            <p:nvPr/>
          </p:nvGrpSpPr>
          <p:grpSpPr>
            <a:xfrm>
              <a:off x="0" y="0"/>
              <a:ext cx="2070779" cy="588206"/>
              <a:chOff x="0" y="0"/>
              <a:chExt cx="2070778" cy="588205"/>
            </a:xfrm>
          </p:grpSpPr>
          <p:sp>
            <p:nvSpPr>
              <p:cNvPr id="2659" name="Shape 2659"/>
              <p:cNvSpPr/>
              <p:nvPr/>
            </p:nvSpPr>
            <p:spPr>
              <a:xfrm>
                <a:off x="0" y="0"/>
                <a:ext cx="2069573" cy="5882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" y="20927"/>
                    </a:moveTo>
                    <a:lnTo>
                      <a:pt x="0" y="116"/>
                    </a:lnTo>
                    <a:lnTo>
                      <a:pt x="20253" y="0"/>
                    </a:lnTo>
                    <a:lnTo>
                      <a:pt x="21600" y="6030"/>
                    </a:lnTo>
                    <a:lnTo>
                      <a:pt x="21596" y="21600"/>
                    </a:lnTo>
                    <a:lnTo>
                      <a:pt x="77" y="2092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660" name="Shape 2660"/>
              <p:cNvSpPr/>
              <p:nvPr/>
            </p:nvSpPr>
            <p:spPr>
              <a:xfrm>
                <a:off x="1933720" y="6823"/>
                <a:ext cx="137059" cy="156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04" y="21507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sp>
        <p:nvSpPr>
          <p:cNvPr id="2663" name="Shape 2663"/>
          <p:cNvSpPr/>
          <p:nvPr/>
        </p:nvSpPr>
        <p:spPr>
          <a:xfrm>
            <a:off x="617721" y="2535590"/>
            <a:ext cx="616234" cy="1575260"/>
          </a:xfrm>
          <a:prstGeom prst="line">
            <a:avLst/>
          </a:prstGeom>
          <a:ln w="1905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64" name="Shape 2664"/>
          <p:cNvSpPr/>
          <p:nvPr/>
        </p:nvSpPr>
        <p:spPr>
          <a:xfrm>
            <a:off x="5658033" y="2725775"/>
            <a:ext cx="1" cy="822646"/>
          </a:xfrm>
          <a:prstGeom prst="line">
            <a:avLst/>
          </a:prstGeom>
          <a:ln w="1905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65" name="Shape 2665"/>
          <p:cNvSpPr/>
          <p:nvPr/>
        </p:nvSpPr>
        <p:spPr>
          <a:xfrm>
            <a:off x="3451408" y="3879796"/>
            <a:ext cx="1298548" cy="1180068"/>
          </a:xfrm>
          <a:prstGeom prst="line">
            <a:avLst/>
          </a:prstGeom>
          <a:ln w="1905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0835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Shape 266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668" name="Shape 26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669" name="Shape 2669"/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11702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Event</a:t>
            </a:r>
          </a:p>
          <a:p>
            <a:pPr lvl="1">
              <a:defRPr sz="1800"/>
            </a:pPr>
            <a:r>
              <a:rPr sz="2400"/>
              <a:t>Events of a transition have the following general form</a:t>
            </a:r>
          </a:p>
          <a:p>
            <a:pPr lvl="1">
              <a:defRPr sz="1800"/>
            </a:pPr>
            <a:endParaRPr/>
          </a:p>
          <a:p>
            <a:pPr lvl="1">
              <a:defRPr sz="1800"/>
            </a:pPr>
            <a:endParaRPr/>
          </a:p>
          <a:p>
            <a:pPr lvl="1">
              <a:defRPr sz="1800"/>
            </a:pPr>
            <a:endParaRPr/>
          </a:p>
          <a:p>
            <a:pPr lvl="2">
              <a:defRPr sz="1800"/>
            </a:pPr>
            <a:r>
              <a:rPr sz="2000"/>
              <a:t>Event: the event name leading to the transition</a:t>
            </a:r>
          </a:p>
          <a:p>
            <a:pPr lvl="2">
              <a:defRPr sz="1800"/>
            </a:pPr>
            <a:r>
              <a:rPr sz="2000"/>
              <a:t>Guard: the condition must be satisfied in order to overcome the transition</a:t>
            </a:r>
          </a:p>
          <a:p>
            <a:pPr lvl="2">
              <a:defRPr sz="1800"/>
            </a:pPr>
            <a:r>
              <a:rPr sz="2000"/>
              <a:t>Action: the operation performed when crossing the transition </a:t>
            </a:r>
          </a:p>
          <a:p>
            <a:pPr lvl="2">
              <a:defRPr sz="1800"/>
            </a:pPr>
            <a:endParaRPr sz="2800"/>
          </a:p>
          <a:p>
            <a:pPr lvl="1">
              <a:defRPr sz="1800"/>
            </a:pPr>
            <a:r>
              <a:rPr sz="2400"/>
              <a:t>Remark: some of these elements may be omitted</a:t>
            </a:r>
          </a:p>
        </p:txBody>
      </p:sp>
      <p:sp>
        <p:nvSpPr>
          <p:cNvPr id="2670" name="Shape 2670"/>
          <p:cNvSpPr/>
          <p:nvPr/>
        </p:nvSpPr>
        <p:spPr>
          <a:xfrm>
            <a:off x="3979340" y="2305050"/>
            <a:ext cx="2946015" cy="38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400" b="1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/>
            </a:pPr>
            <a:r>
              <a:rPr sz="2000"/>
              <a:t>Event [guard] / action</a:t>
            </a:r>
          </a:p>
        </p:txBody>
      </p:sp>
    </p:spTree>
    <p:extLst>
      <p:ext uri="{BB962C8B-B14F-4D97-AF65-F5344CB8AC3E}">
        <p14:creationId xmlns:p14="http://schemas.microsoft.com/office/powerpoint/2010/main" val="3386461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Shape 267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673" name="Shape 26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674" name="Shape 2674"/>
          <p:cNvSpPr>
            <a:spLocks noGrp="1"/>
          </p:cNvSpPr>
          <p:nvPr>
            <p:ph type="body" idx="1"/>
          </p:nvPr>
        </p:nvSpPr>
        <p:spPr>
          <a:xfrm>
            <a:off x="315183" y="1269337"/>
            <a:ext cx="107892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Event</a:t>
            </a:r>
          </a:p>
          <a:p>
            <a:pPr lvl="1">
              <a:defRPr sz="1800"/>
            </a:pPr>
            <a:r>
              <a:rPr sz="2400"/>
              <a:t>Example: states of a heater</a:t>
            </a:r>
          </a:p>
        </p:txBody>
      </p:sp>
      <p:sp>
        <p:nvSpPr>
          <p:cNvPr id="2675" name="Shape 2675"/>
          <p:cNvSpPr/>
          <p:nvPr/>
        </p:nvSpPr>
        <p:spPr>
          <a:xfrm>
            <a:off x="412337" y="4189134"/>
            <a:ext cx="2189187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InActive</a:t>
            </a:r>
          </a:p>
        </p:txBody>
      </p:sp>
      <p:sp>
        <p:nvSpPr>
          <p:cNvPr id="2676" name="Shape 2676"/>
          <p:cNvSpPr/>
          <p:nvPr/>
        </p:nvSpPr>
        <p:spPr>
          <a:xfrm>
            <a:off x="9590477" y="4189134"/>
            <a:ext cx="2189186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Active</a:t>
            </a:r>
          </a:p>
        </p:txBody>
      </p:sp>
      <p:sp>
        <p:nvSpPr>
          <p:cNvPr id="2677" name="Shape 2677"/>
          <p:cNvSpPr/>
          <p:nvPr/>
        </p:nvSpPr>
        <p:spPr>
          <a:xfrm>
            <a:off x="2614125" y="4425028"/>
            <a:ext cx="6966727" cy="1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78" name="Shape 2678"/>
          <p:cNvSpPr/>
          <p:nvPr/>
        </p:nvSpPr>
        <p:spPr>
          <a:xfrm>
            <a:off x="2784965" y="4095750"/>
            <a:ext cx="5849695" cy="38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000"/>
              <a:t>PressButton [The plug is connected] / heat()</a:t>
            </a:r>
          </a:p>
        </p:txBody>
      </p:sp>
      <p:pic>
        <p:nvPicPr>
          <p:cNvPr id="2679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691" y="2029903"/>
            <a:ext cx="3672617" cy="2065847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1867667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Shape 268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682" name="Shape 26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683" name="Shape 2683"/>
          <p:cNvSpPr>
            <a:spLocks noGrp="1"/>
          </p:cNvSpPr>
          <p:nvPr>
            <p:ph type="body" idx="1"/>
          </p:nvPr>
        </p:nvSpPr>
        <p:spPr>
          <a:xfrm>
            <a:off x="314250" y="1333342"/>
            <a:ext cx="11465413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Example: State of a lightbulb</a:t>
            </a:r>
          </a:p>
        </p:txBody>
      </p:sp>
      <p:sp>
        <p:nvSpPr>
          <p:cNvPr id="2684" name="Shape 2684"/>
          <p:cNvSpPr/>
          <p:nvPr/>
        </p:nvSpPr>
        <p:spPr>
          <a:xfrm>
            <a:off x="412337" y="4189134"/>
            <a:ext cx="2189187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Off</a:t>
            </a:r>
          </a:p>
        </p:txBody>
      </p:sp>
      <p:sp>
        <p:nvSpPr>
          <p:cNvPr id="2685" name="Shape 2685"/>
          <p:cNvSpPr/>
          <p:nvPr/>
        </p:nvSpPr>
        <p:spPr>
          <a:xfrm>
            <a:off x="9590477" y="4189134"/>
            <a:ext cx="2189186" cy="471789"/>
          </a:xfrm>
          <a:prstGeom prst="roundRect">
            <a:avLst>
              <a:gd name="adj" fmla="val 28391"/>
            </a:avLst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On</a:t>
            </a:r>
          </a:p>
        </p:txBody>
      </p:sp>
      <p:sp>
        <p:nvSpPr>
          <p:cNvPr id="2686" name="Shape 2686"/>
          <p:cNvSpPr/>
          <p:nvPr/>
        </p:nvSpPr>
        <p:spPr>
          <a:xfrm>
            <a:off x="2614125" y="4425028"/>
            <a:ext cx="6966727" cy="1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87" name="Shape 2687"/>
          <p:cNvSpPr/>
          <p:nvPr/>
        </p:nvSpPr>
        <p:spPr>
          <a:xfrm>
            <a:off x="3029112" y="4119563"/>
            <a:ext cx="5610848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700"/>
              <a:t>PressOnButton [The plug is connected] / lightOn()</a:t>
            </a:r>
          </a:p>
        </p:txBody>
      </p:sp>
      <p:pic>
        <p:nvPicPr>
          <p:cNvPr id="2688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458" y="1548572"/>
            <a:ext cx="2327224" cy="2326091"/>
          </a:xfrm>
          <a:prstGeom prst="rect">
            <a:avLst/>
          </a:prstGeom>
          <a:ln w="6350">
            <a:round/>
          </a:ln>
        </p:spPr>
      </p:pic>
      <p:pic>
        <p:nvPicPr>
          <p:cNvPr id="2689" name="pasted-image.png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84" b="8800"/>
          <a:stretch/>
        </p:blipFill>
        <p:spPr>
          <a:xfrm>
            <a:off x="314250" y="1692700"/>
            <a:ext cx="2673500" cy="2426863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4136607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Shape 269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692" name="Shape 26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693" name="Shape 2693"/>
          <p:cNvSpPr>
            <a:spLocks noGrp="1"/>
          </p:cNvSpPr>
          <p:nvPr>
            <p:ph type="body" idx="1"/>
          </p:nvPr>
        </p:nvSpPr>
        <p:spPr>
          <a:xfrm>
            <a:off x="412143" y="1322948"/>
            <a:ext cx="11462357" cy="519215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Three </a:t>
            </a:r>
            <a:r>
              <a:rPr sz="2800" b="1"/>
              <a:t>special events</a:t>
            </a:r>
            <a:r>
              <a:rPr sz="2800"/>
              <a:t> associated with state transition</a:t>
            </a:r>
          </a:p>
          <a:p>
            <a:pPr lvl="1">
              <a:defRPr sz="1800"/>
            </a:pPr>
            <a:r>
              <a:rPr sz="2400" b="1"/>
              <a:t>entry</a:t>
            </a:r>
            <a:r>
              <a:rPr sz="2400"/>
              <a:t>: allows to specify an action to be performed when entering the state</a:t>
            </a:r>
          </a:p>
          <a:p>
            <a:pPr lvl="1">
              <a:defRPr sz="1800"/>
            </a:pPr>
            <a:r>
              <a:rPr sz="2400" b="1"/>
              <a:t>exit</a:t>
            </a:r>
            <a:r>
              <a:rPr sz="2400"/>
              <a:t>: allows to specify an action to be performed when going out of a state</a:t>
            </a:r>
          </a:p>
          <a:p>
            <a:pPr lvl="1">
              <a:defRPr sz="1800"/>
            </a:pPr>
            <a:r>
              <a:rPr sz="2400" b="1"/>
              <a:t>do</a:t>
            </a:r>
            <a:r>
              <a:rPr sz="2400"/>
              <a:t>: allows to specify an action to be performed while the system/object is in the state</a:t>
            </a:r>
          </a:p>
          <a:p>
            <a:pPr>
              <a:defRPr sz="1800"/>
            </a:pPr>
            <a:r>
              <a:rPr sz="2800" smtClean="0"/>
              <a:t>Example</a:t>
            </a:r>
            <a:endParaRPr sz="2800"/>
          </a:p>
        </p:txBody>
      </p:sp>
      <p:grpSp>
        <p:nvGrpSpPr>
          <p:cNvPr id="2696" name="Group 2696"/>
          <p:cNvGrpSpPr/>
          <p:nvPr/>
        </p:nvGrpSpPr>
        <p:grpSpPr>
          <a:xfrm>
            <a:off x="964282" y="3865662"/>
            <a:ext cx="4611938" cy="1874738"/>
            <a:chOff x="0" y="0"/>
            <a:chExt cx="4919398" cy="2139524"/>
          </a:xfrm>
        </p:grpSpPr>
        <p:sp>
          <p:nvSpPr>
            <p:cNvPr id="2694" name="Shape 2694"/>
            <p:cNvSpPr/>
            <p:nvPr/>
          </p:nvSpPr>
          <p:spPr>
            <a:xfrm>
              <a:off x="0" y="0"/>
              <a:ext cx="4919398" cy="1765300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47625" y="60325"/>
              <a:ext cx="4824149" cy="2079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Typ</a:t>
              </a:r>
              <a:r>
                <a:rPr sz="1700">
                  <a:latin typeface="Arial"/>
                  <a:ea typeface="Arial"/>
                  <a:cs typeface="Arial"/>
                  <a:sym typeface="Arial"/>
                </a:rPr>
                <a:t>ingPassword</a:t>
              </a:r>
            </a:p>
            <a:p>
              <a:pPr algn="ctr">
                <a:defRPr sz="1800">
                  <a:uFillTx/>
                </a:defRPr>
              </a:pPr>
              <a:endParaRPr sz="1700">
                <a:latin typeface="Arial"/>
                <a:ea typeface="Arial"/>
                <a:cs typeface="Arial"/>
                <a:sym typeface="Arial"/>
              </a:endParaRPr>
            </a:p>
            <a:p>
              <a:pPr>
                <a:defRPr sz="1800">
                  <a:uFillTx/>
                </a:defRPr>
              </a:pPr>
              <a:r>
                <a:rPr b="1">
                  <a:latin typeface="Arial"/>
                  <a:ea typeface="Arial"/>
                  <a:cs typeface="Arial"/>
                  <a:sym typeface="Arial"/>
                </a:rPr>
                <a:t>entry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/ setEchoInvisible</a:t>
              </a:r>
            </a:p>
            <a:p>
              <a:pPr>
                <a:defRPr sz="1800">
                  <a:uFillTx/>
                </a:defRPr>
              </a:pPr>
              <a:r>
                <a:rPr b="1">
                  <a:latin typeface="Arial"/>
                  <a:ea typeface="Arial"/>
                  <a:cs typeface="Arial"/>
                  <a:sym typeface="Arial"/>
                </a:rPr>
                <a:t>exit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/ setEchoNormal</a:t>
              </a:r>
            </a:p>
            <a:p>
              <a:pPr>
                <a:defRPr sz="1800">
                  <a:uFillTx/>
                </a:defRPr>
              </a:pPr>
              <a:r>
                <a:rPr b="1">
                  <a:latin typeface="Arial"/>
                  <a:ea typeface="Arial"/>
                  <a:cs typeface="Arial"/>
                  <a:sym typeface="Arial"/>
                </a:rPr>
                <a:t>do 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/ handleCharacter</a:t>
              </a:r>
            </a:p>
          </p:txBody>
        </p:sp>
      </p:grpSp>
      <p:grpSp>
        <p:nvGrpSpPr>
          <p:cNvPr id="2699" name="Group 2699"/>
          <p:cNvGrpSpPr/>
          <p:nvPr/>
        </p:nvGrpSpPr>
        <p:grpSpPr>
          <a:xfrm>
            <a:off x="6912446" y="3918521"/>
            <a:ext cx="4611937" cy="1589244"/>
            <a:chOff x="0" y="0"/>
            <a:chExt cx="4919398" cy="1765300"/>
          </a:xfrm>
        </p:grpSpPr>
        <p:sp>
          <p:nvSpPr>
            <p:cNvPr id="2697" name="Shape 2697"/>
            <p:cNvSpPr/>
            <p:nvPr/>
          </p:nvSpPr>
          <p:spPr>
            <a:xfrm>
              <a:off x="0" y="0"/>
              <a:ext cx="4919398" cy="1765300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47625" y="60325"/>
              <a:ext cx="4824149" cy="1663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 sz="1700">
                  <a:latin typeface="Arial"/>
                  <a:ea typeface="Arial"/>
                  <a:cs typeface="Arial"/>
                  <a:sym typeface="Arial"/>
                </a:rPr>
                <a:t>ReceivingPhoneCall</a:t>
              </a:r>
            </a:p>
            <a:p>
              <a:pPr algn="ctr">
                <a:defRPr sz="1800">
                  <a:uFillTx/>
                </a:defRPr>
              </a:pPr>
              <a:endParaRPr sz="1700">
                <a:latin typeface="Arial"/>
                <a:ea typeface="Arial"/>
                <a:cs typeface="Arial"/>
                <a:sym typeface="Arial"/>
              </a:endParaRPr>
            </a:p>
            <a:p>
              <a:pPr>
                <a:defRPr sz="1800">
                  <a:uFillTx/>
                </a:defRPr>
              </a:pPr>
              <a:r>
                <a:rPr b="1">
                  <a:latin typeface="Arial"/>
                  <a:ea typeface="Arial"/>
                  <a:cs typeface="Arial"/>
                  <a:sym typeface="Arial"/>
                </a:rPr>
                <a:t>entry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/ pickup</a:t>
              </a:r>
            </a:p>
            <a:p>
              <a:pPr>
                <a:defRPr sz="1800">
                  <a:uFillTx/>
                </a:defRPr>
              </a:pPr>
              <a:r>
                <a:rPr b="1">
                  <a:latin typeface="Arial"/>
                  <a:ea typeface="Arial"/>
                  <a:cs typeface="Arial"/>
                  <a:sym typeface="Arial"/>
                </a:rPr>
                <a:t>exit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/ disconnect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750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Shape 225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256" name="Shape 22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smtClean="0"/>
              <a:t>Views</a:t>
            </a:r>
            <a:endParaRPr sz="3600" b="1" dirty="0"/>
          </a:p>
        </p:txBody>
      </p:sp>
      <p:sp>
        <p:nvSpPr>
          <p:cNvPr id="2257" name="Shape 22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000" dirty="0"/>
          </a:p>
        </p:txBody>
      </p:sp>
      <p:grpSp>
        <p:nvGrpSpPr>
          <p:cNvPr id="2269" name="Group 2269"/>
          <p:cNvGrpSpPr/>
          <p:nvPr/>
        </p:nvGrpSpPr>
        <p:grpSpPr>
          <a:xfrm>
            <a:off x="2384407" y="2070100"/>
            <a:ext cx="6886280" cy="3835400"/>
            <a:chOff x="-1" y="0"/>
            <a:chExt cx="7345364" cy="4103688"/>
          </a:xfrm>
        </p:grpSpPr>
        <p:sp>
          <p:nvSpPr>
            <p:cNvPr id="2258" name="Shape 2258"/>
            <p:cNvSpPr/>
            <p:nvPr/>
          </p:nvSpPr>
          <p:spPr>
            <a:xfrm>
              <a:off x="-1" y="0"/>
              <a:ext cx="7345364" cy="410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2344737" y="1344612"/>
              <a:ext cx="2705101" cy="105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3697287" y="0"/>
              <a:ext cx="1589" cy="13446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 flipH="1">
              <a:off x="3673475" y="2400299"/>
              <a:ext cx="23813" cy="17033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1911289" y="477837"/>
              <a:ext cx="1739961" cy="1094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Static view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Class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Object diagrams</a:t>
              </a: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3673475" y="2412999"/>
              <a:ext cx="2292249" cy="809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Deployment view</a:t>
              </a: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Deployment diagrams</a:t>
              </a: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1424957" y="2392362"/>
              <a:ext cx="2213594" cy="1378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Dynamic view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Interaction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State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Activity diagrams</a:t>
              </a: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2749318" y="1511300"/>
              <a:ext cx="1989602" cy="809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Users view</a:t>
              </a:r>
            </a:p>
            <a:p>
              <a:pPr algn="ct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Use-case diagrams</a:t>
              </a: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3744912" y="496887"/>
              <a:ext cx="2313589" cy="1094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Architectural view</a:t>
              </a: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Package diagrams</a:t>
              </a:r>
              <a:endParaRPr b="1">
                <a:latin typeface="Verdana"/>
                <a:ea typeface="Verdana"/>
                <a:cs typeface="Verdana"/>
                <a:sym typeface="Verdana"/>
              </a:endParaRP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Component diagrams</a:t>
              </a: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15875" y="1914525"/>
              <a:ext cx="230505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041900" y="1943100"/>
              <a:ext cx="230346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251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Shape 270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702" name="Shape 27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703" name="Shape 2703"/>
          <p:cNvSpPr>
            <a:spLocks noGrp="1"/>
          </p:cNvSpPr>
          <p:nvPr>
            <p:ph type="body" idx="1"/>
          </p:nvPr>
        </p:nvSpPr>
        <p:spPr>
          <a:xfrm>
            <a:off x="351974" y="1328134"/>
            <a:ext cx="11484426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</a:t>
            </a:r>
          </a:p>
          <a:p>
            <a:pPr lvl="1">
              <a:defRPr sz="1800"/>
            </a:pPr>
            <a:r>
              <a:rPr sz="2400"/>
              <a:t>Describe the </a:t>
            </a:r>
            <a:r>
              <a:rPr lang="en-US" sz="2400" smtClean="0"/>
              <a:t>behavior</a:t>
            </a:r>
            <a:r>
              <a:rPr sz="2400" smtClean="0"/>
              <a:t> </a:t>
            </a:r>
            <a:r>
              <a:rPr sz="2400"/>
              <a:t>an “Order”</a:t>
            </a:r>
          </a:p>
        </p:txBody>
      </p:sp>
      <p:sp>
        <p:nvSpPr>
          <p:cNvPr id="2704" name="Shape 2704"/>
          <p:cNvSpPr/>
          <p:nvPr/>
        </p:nvSpPr>
        <p:spPr>
          <a:xfrm>
            <a:off x="3733849" y="2639517"/>
            <a:ext cx="2143126" cy="696516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05" name="Shape 2705"/>
          <p:cNvSpPr/>
          <p:nvPr/>
        </p:nvSpPr>
        <p:spPr>
          <a:xfrm>
            <a:off x="3841898" y="2639517"/>
            <a:ext cx="1904705" cy="862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r>
              <a:rPr sz="1700">
                <a:latin typeface="Times New Roman"/>
                <a:ea typeface="Times New Roman"/>
                <a:cs typeface="Times New Roman"/>
                <a:sym typeface="Times New Roman"/>
              </a:rPr>
              <a:t>Control</a:t>
            </a:r>
          </a:p>
          <a:p>
            <a:pPr algn="ctr">
              <a:defRPr sz="1800">
                <a:uFillTx/>
              </a:defRPr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defRPr sz="1800">
                <a:uFillTx/>
              </a:defRPr>
            </a:pPr>
            <a:r>
              <a:rPr sz="1700">
                <a:latin typeface="Times New Roman"/>
                <a:ea typeface="Times New Roman"/>
                <a:cs typeface="Times New Roman"/>
                <a:sym typeface="Times New Roman"/>
              </a:rPr>
              <a:t>do / controlProduct()</a:t>
            </a:r>
          </a:p>
        </p:txBody>
      </p:sp>
      <p:sp>
        <p:nvSpPr>
          <p:cNvPr id="2706" name="Shape 2706"/>
          <p:cNvSpPr/>
          <p:nvPr/>
        </p:nvSpPr>
        <p:spPr>
          <a:xfrm>
            <a:off x="7945686" y="2585939"/>
            <a:ext cx="1643063" cy="696516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07" name="Shape 2707"/>
          <p:cNvSpPr/>
          <p:nvPr/>
        </p:nvSpPr>
        <p:spPr>
          <a:xfrm>
            <a:off x="8140220" y="2585939"/>
            <a:ext cx="1213810" cy="862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r>
              <a:rPr sz="1700">
                <a:latin typeface="Times New Roman"/>
                <a:ea typeface="Times New Roman"/>
                <a:cs typeface="Times New Roman"/>
                <a:sym typeface="Times New Roman"/>
              </a:rPr>
              <a:t>Delivery</a:t>
            </a:r>
          </a:p>
          <a:p>
            <a:pPr algn="ctr">
              <a:defRPr sz="1800">
                <a:uFillTx/>
              </a:defRPr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defRPr sz="1800">
                <a:uFillTx/>
              </a:defRPr>
            </a:pPr>
            <a:r>
              <a:rPr sz="1700">
                <a:latin typeface="Times New Roman"/>
                <a:ea typeface="Times New Roman"/>
                <a:cs typeface="Times New Roman"/>
                <a:sym typeface="Times New Roman"/>
              </a:rPr>
              <a:t>do / deliver()</a:t>
            </a:r>
          </a:p>
        </p:txBody>
      </p:sp>
      <p:sp>
        <p:nvSpPr>
          <p:cNvPr id="2708" name="Shape 2708"/>
          <p:cNvSpPr/>
          <p:nvPr/>
        </p:nvSpPr>
        <p:spPr>
          <a:xfrm>
            <a:off x="3948162" y="4150867"/>
            <a:ext cx="1214438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09" name="Shape 2709"/>
          <p:cNvSpPr/>
          <p:nvPr/>
        </p:nvSpPr>
        <p:spPr>
          <a:xfrm>
            <a:off x="4122313" y="4150866"/>
            <a:ext cx="761956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 algn="ctr">
              <a:defRPr sz="20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1700"/>
              <a:t>Waiting</a:t>
            </a:r>
          </a:p>
        </p:txBody>
      </p:sp>
      <p:sp>
        <p:nvSpPr>
          <p:cNvPr id="2710" name="Shape 2710"/>
          <p:cNvSpPr/>
          <p:nvPr/>
        </p:nvSpPr>
        <p:spPr>
          <a:xfrm>
            <a:off x="8061772" y="4097289"/>
            <a:ext cx="1214438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11" name="Shape 2711"/>
          <p:cNvSpPr/>
          <p:nvPr/>
        </p:nvSpPr>
        <p:spPr>
          <a:xfrm>
            <a:off x="8256613" y="4097288"/>
            <a:ext cx="934888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 algn="ctr">
              <a:defRPr sz="20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1700"/>
              <a:t>Delivered</a:t>
            </a:r>
          </a:p>
        </p:txBody>
      </p:sp>
      <p:sp>
        <p:nvSpPr>
          <p:cNvPr id="2712" name="Shape 2712"/>
          <p:cNvSpPr/>
          <p:nvPr/>
        </p:nvSpPr>
        <p:spPr>
          <a:xfrm>
            <a:off x="4519662" y="2061320"/>
            <a:ext cx="285751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13" name="Shape 2713"/>
          <p:cNvSpPr/>
          <p:nvPr/>
        </p:nvSpPr>
        <p:spPr>
          <a:xfrm>
            <a:off x="4662537" y="2222054"/>
            <a:ext cx="1" cy="375048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4" name="Shape 2714"/>
          <p:cNvSpPr/>
          <p:nvPr/>
        </p:nvSpPr>
        <p:spPr>
          <a:xfrm>
            <a:off x="5876974" y="2918569"/>
            <a:ext cx="2071688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5" name="Shape 2715"/>
          <p:cNvSpPr/>
          <p:nvPr/>
        </p:nvSpPr>
        <p:spPr>
          <a:xfrm>
            <a:off x="4591099" y="3347194"/>
            <a:ext cx="1" cy="803673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6" name="Shape 2716"/>
          <p:cNvSpPr/>
          <p:nvPr/>
        </p:nvSpPr>
        <p:spPr>
          <a:xfrm>
            <a:off x="8734475" y="3293616"/>
            <a:ext cx="1" cy="803673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7" name="Shape 2717"/>
          <p:cNvSpPr/>
          <p:nvPr/>
        </p:nvSpPr>
        <p:spPr>
          <a:xfrm flipV="1">
            <a:off x="5210224" y="3293616"/>
            <a:ext cx="2809877" cy="964406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8" name="Shape 2718"/>
          <p:cNvSpPr/>
          <p:nvPr/>
        </p:nvSpPr>
        <p:spPr>
          <a:xfrm flipH="1">
            <a:off x="3448099" y="2918569"/>
            <a:ext cx="285751" cy="1"/>
          </a:xfrm>
          <a:prstGeom prst="line">
            <a:avLst/>
          </a:prstGeom>
          <a:ln>
            <a:solidFill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9" name="Shape 2719"/>
          <p:cNvSpPr/>
          <p:nvPr/>
        </p:nvSpPr>
        <p:spPr>
          <a:xfrm>
            <a:off x="3448099" y="2918570"/>
            <a:ext cx="1" cy="214313"/>
          </a:xfrm>
          <a:prstGeom prst="line">
            <a:avLst/>
          </a:prstGeom>
          <a:ln>
            <a:solidFill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20" name="Shape 2720"/>
          <p:cNvSpPr/>
          <p:nvPr/>
        </p:nvSpPr>
        <p:spPr>
          <a:xfrm>
            <a:off x="3448099" y="3132882"/>
            <a:ext cx="285751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21" name="Shape 2721"/>
          <p:cNvSpPr/>
          <p:nvPr/>
        </p:nvSpPr>
        <p:spPr>
          <a:xfrm flipH="1">
            <a:off x="3662412" y="4204444"/>
            <a:ext cx="285751" cy="1"/>
          </a:xfrm>
          <a:prstGeom prst="line">
            <a:avLst/>
          </a:prstGeom>
          <a:ln>
            <a:solidFill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22" name="Shape 2722"/>
          <p:cNvSpPr/>
          <p:nvPr/>
        </p:nvSpPr>
        <p:spPr>
          <a:xfrm>
            <a:off x="3662412" y="4204445"/>
            <a:ext cx="1" cy="214313"/>
          </a:xfrm>
          <a:prstGeom prst="line">
            <a:avLst/>
          </a:prstGeom>
          <a:ln>
            <a:solidFill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23" name="Shape 2723"/>
          <p:cNvSpPr/>
          <p:nvPr/>
        </p:nvSpPr>
        <p:spPr>
          <a:xfrm>
            <a:off x="3662412" y="4418757"/>
            <a:ext cx="285751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24" name="Shape 2724"/>
          <p:cNvSpPr/>
          <p:nvPr/>
        </p:nvSpPr>
        <p:spPr>
          <a:xfrm>
            <a:off x="4662536" y="2253307"/>
            <a:ext cx="1410980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1300"/>
              <a:t>/chooseFirstProduct</a:t>
            </a:r>
          </a:p>
        </p:txBody>
      </p:sp>
      <p:sp>
        <p:nvSpPr>
          <p:cNvPr id="2725" name="Shape 2725"/>
          <p:cNvSpPr/>
          <p:nvPr/>
        </p:nvSpPr>
        <p:spPr>
          <a:xfrm>
            <a:off x="2090786" y="2489944"/>
            <a:ext cx="1428613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[notAllControled]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/chooseNextProduct</a:t>
            </a:r>
          </a:p>
        </p:txBody>
      </p:sp>
      <p:sp>
        <p:nvSpPr>
          <p:cNvPr id="2726" name="Shape 2726"/>
          <p:cNvSpPr/>
          <p:nvPr/>
        </p:nvSpPr>
        <p:spPr>
          <a:xfrm>
            <a:off x="2537271" y="3454351"/>
            <a:ext cx="1768898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[allControled 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allProductsNotAvailable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2727" name="Shape 2727"/>
          <p:cNvSpPr/>
          <p:nvPr/>
        </p:nvSpPr>
        <p:spPr>
          <a:xfrm>
            <a:off x="6162725" y="2510036"/>
            <a:ext cx="1518830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[allControled 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allProductsAvailable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2728" name="Shape 2728"/>
          <p:cNvSpPr/>
          <p:nvPr/>
        </p:nvSpPr>
        <p:spPr>
          <a:xfrm>
            <a:off x="6051104" y="3882976"/>
            <a:ext cx="1574935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ReceptionProduct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[allProductsAvailable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2729" name="Shape 2729"/>
          <p:cNvSpPr/>
          <p:nvPr/>
        </p:nvSpPr>
        <p:spPr>
          <a:xfrm>
            <a:off x="2090786" y="4278114"/>
            <a:ext cx="1825004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ReceptionProduct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[allProductsNotAvailable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2730" name="Shape 2730"/>
          <p:cNvSpPr/>
          <p:nvPr/>
        </p:nvSpPr>
        <p:spPr>
          <a:xfrm>
            <a:off x="7973963" y="3561507"/>
            <a:ext cx="540550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1300"/>
              <a:t>livered</a:t>
            </a:r>
          </a:p>
        </p:txBody>
      </p:sp>
      <p:grpSp>
        <p:nvGrpSpPr>
          <p:cNvPr id="2733" name="Group 2733"/>
          <p:cNvGrpSpPr/>
          <p:nvPr/>
        </p:nvGrpSpPr>
        <p:grpSpPr>
          <a:xfrm>
            <a:off x="8609460" y="4686647"/>
            <a:ext cx="337840" cy="253381"/>
            <a:chOff x="0" y="0"/>
            <a:chExt cx="360362" cy="360362"/>
          </a:xfrm>
        </p:grpSpPr>
        <p:sp>
          <p:nvSpPr>
            <p:cNvPr id="2731" name="Shape 2731"/>
            <p:cNvSpPr/>
            <p:nvPr/>
          </p:nvSpPr>
          <p:spPr>
            <a:xfrm>
              <a:off x="0" y="0"/>
              <a:ext cx="360363" cy="360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73024" y="71437"/>
              <a:ext cx="217489" cy="21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2734" name="Shape 2734"/>
          <p:cNvSpPr/>
          <p:nvPr/>
        </p:nvSpPr>
        <p:spPr>
          <a:xfrm>
            <a:off x="8771682" y="4433267"/>
            <a:ext cx="1" cy="25338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6744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Shape 273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737" name="Shape 27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738" name="Shape 27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Composite state</a:t>
            </a:r>
          </a:p>
          <a:p>
            <a:pPr lvl="1">
              <a:defRPr sz="1800"/>
            </a:pPr>
            <a:r>
              <a:rPr sz="2400"/>
              <a:t>Several states and the transitions between these states can be combined into a composite state</a:t>
            </a:r>
          </a:p>
          <a:p>
            <a:pPr lvl="1">
              <a:defRPr sz="1800"/>
            </a:pPr>
            <a:endParaRPr sz="2400"/>
          </a:p>
          <a:p>
            <a:pPr lvl="1">
              <a:defRPr sz="1800"/>
            </a:pPr>
            <a:r>
              <a:rPr sz="2400"/>
              <a:t>Principles</a:t>
            </a:r>
          </a:p>
          <a:p>
            <a:pPr lvl="2">
              <a:defRPr sz="1800"/>
            </a:pPr>
            <a:r>
              <a:rPr sz="2000"/>
              <a:t>The composite state has an initial state</a:t>
            </a:r>
          </a:p>
          <a:p>
            <a:pPr lvl="2">
              <a:defRPr sz="1800"/>
            </a:pPr>
            <a:r>
              <a:rPr sz="2000"/>
              <a:t>The </a:t>
            </a:r>
            <a:r>
              <a:rPr sz="2000" b="1"/>
              <a:t>transition to the composite state</a:t>
            </a:r>
            <a:r>
              <a:rPr sz="2000"/>
              <a:t> is immediately followed by its initial state</a:t>
            </a:r>
          </a:p>
          <a:p>
            <a:pPr lvl="2">
              <a:defRPr sz="1800"/>
            </a:pPr>
            <a:r>
              <a:rPr sz="2000"/>
              <a:t>The </a:t>
            </a:r>
            <a:r>
              <a:rPr sz="2000" b="1"/>
              <a:t>transition from the composite state</a:t>
            </a:r>
            <a:r>
              <a:rPr sz="2000"/>
              <a:t> may be originated from any of its belonging states</a:t>
            </a:r>
          </a:p>
        </p:txBody>
      </p:sp>
    </p:spTree>
    <p:extLst>
      <p:ext uri="{BB962C8B-B14F-4D97-AF65-F5344CB8AC3E}">
        <p14:creationId xmlns:p14="http://schemas.microsoft.com/office/powerpoint/2010/main" val="1085590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Shape 274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741" name="Shape 27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742" name="Shape 27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 of composite state</a:t>
            </a:r>
          </a:p>
        </p:txBody>
      </p:sp>
      <p:sp>
        <p:nvSpPr>
          <p:cNvPr id="2743" name="Shape 2743"/>
          <p:cNvSpPr/>
          <p:nvPr/>
        </p:nvSpPr>
        <p:spPr>
          <a:xfrm>
            <a:off x="4163219" y="2793876"/>
            <a:ext cx="2000251" cy="654100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44" name="Shape 2744"/>
          <p:cNvSpPr/>
          <p:nvPr/>
        </p:nvSpPr>
        <p:spPr>
          <a:xfrm>
            <a:off x="4141606" y="2810620"/>
            <a:ext cx="2013710" cy="90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Control</a:t>
            </a:r>
          </a:p>
          <a:p>
            <a:pPr algn="ctr">
              <a:defRPr sz="1800">
                <a:uFillTx/>
              </a:defRPr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defRPr sz="1800">
                <a:uFillTx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do / controlProduct()</a:t>
            </a:r>
          </a:p>
        </p:txBody>
      </p:sp>
      <p:sp>
        <p:nvSpPr>
          <p:cNvPr id="2745" name="Shape 2745"/>
          <p:cNvSpPr/>
          <p:nvPr/>
        </p:nvSpPr>
        <p:spPr>
          <a:xfrm>
            <a:off x="7803554" y="2740298"/>
            <a:ext cx="1288853" cy="696516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46" name="Shape 2746"/>
          <p:cNvSpPr/>
          <p:nvPr/>
        </p:nvSpPr>
        <p:spPr>
          <a:xfrm>
            <a:off x="7739638" y="2757041"/>
            <a:ext cx="1282741" cy="90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Delivery</a:t>
            </a:r>
          </a:p>
          <a:p>
            <a:pPr algn="ctr">
              <a:defRPr sz="1800">
                <a:uFillTx/>
              </a:defRPr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defRPr sz="1800">
                <a:uFillTx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do / deliver()</a:t>
            </a:r>
          </a:p>
        </p:txBody>
      </p:sp>
      <p:sp>
        <p:nvSpPr>
          <p:cNvPr id="2747" name="Shape 2747"/>
          <p:cNvSpPr/>
          <p:nvPr/>
        </p:nvSpPr>
        <p:spPr>
          <a:xfrm>
            <a:off x="4377531" y="4305226"/>
            <a:ext cx="1214438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48" name="Shape 2748"/>
          <p:cNvSpPr/>
          <p:nvPr/>
        </p:nvSpPr>
        <p:spPr>
          <a:xfrm>
            <a:off x="4531356" y="4321969"/>
            <a:ext cx="802609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 algn="ctr">
              <a:defRPr sz="18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Waiting</a:t>
            </a:r>
          </a:p>
        </p:txBody>
      </p:sp>
      <p:sp>
        <p:nvSpPr>
          <p:cNvPr id="2749" name="Shape 2749"/>
          <p:cNvSpPr/>
          <p:nvPr/>
        </p:nvSpPr>
        <p:spPr>
          <a:xfrm>
            <a:off x="7919640" y="4787429"/>
            <a:ext cx="1029892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50" name="Shape 2750"/>
          <p:cNvSpPr/>
          <p:nvPr/>
        </p:nvSpPr>
        <p:spPr>
          <a:xfrm>
            <a:off x="7964505" y="4804172"/>
            <a:ext cx="987788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 algn="ctr">
              <a:defRPr sz="18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Delivered</a:t>
            </a:r>
          </a:p>
        </p:txBody>
      </p:sp>
      <p:sp>
        <p:nvSpPr>
          <p:cNvPr id="2751" name="Shape 2751"/>
          <p:cNvSpPr/>
          <p:nvPr/>
        </p:nvSpPr>
        <p:spPr>
          <a:xfrm>
            <a:off x="4949031" y="2215679"/>
            <a:ext cx="285751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52" name="Shape 2752"/>
          <p:cNvSpPr/>
          <p:nvPr/>
        </p:nvSpPr>
        <p:spPr>
          <a:xfrm>
            <a:off x="5091906" y="2376413"/>
            <a:ext cx="1" cy="375048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53" name="Shape 2753"/>
          <p:cNvSpPr/>
          <p:nvPr/>
        </p:nvSpPr>
        <p:spPr>
          <a:xfrm>
            <a:off x="6160492" y="3072929"/>
            <a:ext cx="1646040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54" name="Shape 2754"/>
          <p:cNvSpPr/>
          <p:nvPr/>
        </p:nvSpPr>
        <p:spPr>
          <a:xfrm>
            <a:off x="5020469" y="3501554"/>
            <a:ext cx="1" cy="803673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55" name="Shape 2755"/>
          <p:cNvSpPr/>
          <p:nvPr/>
        </p:nvSpPr>
        <p:spPr>
          <a:xfrm>
            <a:off x="8449469" y="3447976"/>
            <a:ext cx="1" cy="1339454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56" name="Shape 2756"/>
          <p:cNvSpPr/>
          <p:nvPr/>
        </p:nvSpPr>
        <p:spPr>
          <a:xfrm flipV="1">
            <a:off x="5639594" y="3447976"/>
            <a:ext cx="2238376" cy="964407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57" name="Shape 2757"/>
          <p:cNvSpPr/>
          <p:nvPr/>
        </p:nvSpPr>
        <p:spPr>
          <a:xfrm flipH="1">
            <a:off x="3877469" y="3072929"/>
            <a:ext cx="285751" cy="1"/>
          </a:xfrm>
          <a:prstGeom prst="line">
            <a:avLst/>
          </a:prstGeom>
          <a:ln>
            <a:solidFill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58" name="Shape 2758"/>
          <p:cNvSpPr/>
          <p:nvPr/>
        </p:nvSpPr>
        <p:spPr>
          <a:xfrm>
            <a:off x="3877469" y="3072929"/>
            <a:ext cx="1" cy="214313"/>
          </a:xfrm>
          <a:prstGeom prst="line">
            <a:avLst/>
          </a:prstGeom>
          <a:ln>
            <a:solidFill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59" name="Shape 2759"/>
          <p:cNvSpPr/>
          <p:nvPr/>
        </p:nvSpPr>
        <p:spPr>
          <a:xfrm>
            <a:off x="3877469" y="3287241"/>
            <a:ext cx="285751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60" name="Shape 2760"/>
          <p:cNvSpPr/>
          <p:nvPr/>
        </p:nvSpPr>
        <p:spPr>
          <a:xfrm flipH="1">
            <a:off x="4091781" y="4358804"/>
            <a:ext cx="285751" cy="1"/>
          </a:xfrm>
          <a:prstGeom prst="line">
            <a:avLst/>
          </a:prstGeom>
          <a:ln>
            <a:solidFill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61" name="Shape 2761"/>
          <p:cNvSpPr/>
          <p:nvPr/>
        </p:nvSpPr>
        <p:spPr>
          <a:xfrm>
            <a:off x="4091781" y="4358804"/>
            <a:ext cx="1" cy="214313"/>
          </a:xfrm>
          <a:prstGeom prst="line">
            <a:avLst/>
          </a:prstGeom>
          <a:ln>
            <a:solidFill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62" name="Shape 2762"/>
          <p:cNvSpPr/>
          <p:nvPr/>
        </p:nvSpPr>
        <p:spPr>
          <a:xfrm>
            <a:off x="4091781" y="4573116"/>
            <a:ext cx="285751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63" name="Shape 2763"/>
          <p:cNvSpPr/>
          <p:nvPr/>
        </p:nvSpPr>
        <p:spPr>
          <a:xfrm>
            <a:off x="5091906" y="2407667"/>
            <a:ext cx="1410980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1300"/>
              <a:t>/chooseFirstProduct</a:t>
            </a:r>
          </a:p>
        </p:txBody>
      </p:sp>
      <p:sp>
        <p:nvSpPr>
          <p:cNvPr id="2764" name="Shape 2764"/>
          <p:cNvSpPr/>
          <p:nvPr/>
        </p:nvSpPr>
        <p:spPr>
          <a:xfrm>
            <a:off x="2520156" y="2644304"/>
            <a:ext cx="1410980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[notAllControled]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/chooseFirstProduct</a:t>
            </a:r>
          </a:p>
        </p:txBody>
      </p:sp>
      <p:sp>
        <p:nvSpPr>
          <p:cNvPr id="2765" name="Shape 2765"/>
          <p:cNvSpPr/>
          <p:nvPr/>
        </p:nvSpPr>
        <p:spPr>
          <a:xfrm>
            <a:off x="2966640" y="3394397"/>
            <a:ext cx="1768898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[allControled 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allProductsNotAvailable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2766" name="Shape 2766"/>
          <p:cNvSpPr/>
          <p:nvPr/>
        </p:nvSpPr>
        <p:spPr>
          <a:xfrm>
            <a:off x="6234906" y="2664395"/>
            <a:ext cx="1277931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[allControled 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allAvailable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2767" name="Shape 2767"/>
          <p:cNvSpPr/>
          <p:nvPr/>
        </p:nvSpPr>
        <p:spPr>
          <a:xfrm>
            <a:off x="6306344" y="4037335"/>
            <a:ext cx="1271519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ReceptionProduct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[allAvailable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2768" name="Shape 2768"/>
          <p:cNvSpPr/>
          <p:nvPr/>
        </p:nvSpPr>
        <p:spPr>
          <a:xfrm>
            <a:off x="2831207" y="3930179"/>
            <a:ext cx="1825004" cy="47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ReceptionProduct</a:t>
            </a:r>
          </a:p>
          <a:p>
            <a:pPr>
              <a:defRPr sz="1800">
                <a:uFillTx/>
              </a:defRPr>
            </a:pPr>
            <a:r>
              <a:rPr sz="1300">
                <a:latin typeface="Times New Roman"/>
                <a:ea typeface="Times New Roman"/>
                <a:cs typeface="Times New Roman"/>
                <a:sym typeface="Times New Roman"/>
              </a:rPr>
              <a:t>[allProductsNotAvailable</a:t>
            </a:r>
            <a:r>
              <a:rPr sz="1300" b="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2769" name="Shape 2769"/>
          <p:cNvSpPr/>
          <p:nvPr/>
        </p:nvSpPr>
        <p:spPr>
          <a:xfrm>
            <a:off x="7617520" y="3715866"/>
            <a:ext cx="540550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1300"/>
              <a:t>livered</a:t>
            </a:r>
          </a:p>
        </p:txBody>
      </p:sp>
      <p:sp>
        <p:nvSpPr>
          <p:cNvPr id="2770" name="Shape 2770"/>
          <p:cNvSpPr/>
          <p:nvPr/>
        </p:nvSpPr>
        <p:spPr>
          <a:xfrm>
            <a:off x="2377281" y="2162100"/>
            <a:ext cx="6929438" cy="2518173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71" name="Shape 2771"/>
          <p:cNvSpPr/>
          <p:nvPr/>
        </p:nvSpPr>
        <p:spPr>
          <a:xfrm>
            <a:off x="4448968" y="4913560"/>
            <a:ext cx="1029892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72" name="Shape 2772"/>
          <p:cNvSpPr/>
          <p:nvPr/>
        </p:nvSpPr>
        <p:spPr>
          <a:xfrm>
            <a:off x="4628485" y="4930303"/>
            <a:ext cx="718483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 algn="ctr">
              <a:defRPr sz="18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Cancel</a:t>
            </a:r>
          </a:p>
        </p:txBody>
      </p:sp>
      <p:sp>
        <p:nvSpPr>
          <p:cNvPr id="2773" name="Shape 2773"/>
          <p:cNvSpPr/>
          <p:nvPr/>
        </p:nvSpPr>
        <p:spPr>
          <a:xfrm>
            <a:off x="5020469" y="4699248"/>
            <a:ext cx="1" cy="214313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4" name="Shape 2774"/>
          <p:cNvSpPr/>
          <p:nvPr/>
        </p:nvSpPr>
        <p:spPr>
          <a:xfrm>
            <a:off x="4996656" y="4676924"/>
            <a:ext cx="502078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1300"/>
              <a:t>cancel</a:t>
            </a:r>
          </a:p>
        </p:txBody>
      </p:sp>
      <p:sp>
        <p:nvSpPr>
          <p:cNvPr id="2775" name="Shape 2775"/>
          <p:cNvSpPr/>
          <p:nvPr/>
        </p:nvSpPr>
        <p:spPr>
          <a:xfrm>
            <a:off x="7688851" y="2108522"/>
            <a:ext cx="705659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 algn="ctr">
              <a:defRPr sz="1800" b="1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b="0"/>
            </a:pPr>
            <a:r>
              <a:rPr b="1"/>
              <a:t>Active</a:t>
            </a:r>
          </a:p>
        </p:txBody>
      </p:sp>
      <p:sp>
        <p:nvSpPr>
          <p:cNvPr id="2776" name="Shape 2776"/>
          <p:cNvSpPr/>
          <p:nvPr/>
        </p:nvSpPr>
        <p:spPr>
          <a:xfrm>
            <a:off x="7663656" y="2162101"/>
            <a:ext cx="785813" cy="214313"/>
          </a:xfrm>
          <a:prstGeom prst="rect">
            <a:avLst/>
          </a:pr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77" name="Shape 2777"/>
          <p:cNvSpPr/>
          <p:nvPr/>
        </p:nvSpPr>
        <p:spPr>
          <a:xfrm>
            <a:off x="5789910" y="1622970"/>
            <a:ext cx="285751" cy="214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78" name="Shape 2778"/>
          <p:cNvSpPr/>
          <p:nvPr/>
        </p:nvSpPr>
        <p:spPr>
          <a:xfrm>
            <a:off x="5932785" y="1783705"/>
            <a:ext cx="1" cy="375047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127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Shape 278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781" name="Shape 27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782" name="Shape 2782"/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12972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Parallelism</a:t>
            </a:r>
          </a:p>
          <a:p>
            <a:pPr lvl="1">
              <a:defRPr sz="1800"/>
            </a:pPr>
            <a:r>
              <a:rPr sz="2400"/>
              <a:t>Defining concurrent state within a composite state</a:t>
            </a:r>
          </a:p>
          <a:p>
            <a:pPr lvl="1">
              <a:defRPr sz="1800"/>
            </a:pPr>
            <a:r>
              <a:rPr sz="2400"/>
              <a:t>Several states may exist simultaneously within a composite state</a:t>
            </a:r>
          </a:p>
          <a:p>
            <a:pPr lvl="1">
              <a:defRPr sz="1800"/>
            </a:pPr>
            <a:r>
              <a:rPr sz="2400"/>
              <a:t>Example</a:t>
            </a:r>
          </a:p>
          <a:p>
            <a:pPr lvl="2">
              <a:defRPr sz="1800"/>
            </a:pPr>
            <a:r>
              <a:rPr sz="2000"/>
              <a:t>Simultaneous processing of an order and its payment</a:t>
            </a:r>
          </a:p>
        </p:txBody>
      </p:sp>
      <p:sp>
        <p:nvSpPr>
          <p:cNvPr id="2783" name="Shape 2783"/>
          <p:cNvSpPr/>
          <p:nvPr/>
        </p:nvSpPr>
        <p:spPr>
          <a:xfrm>
            <a:off x="3952875" y="3632895"/>
            <a:ext cx="4286250" cy="1928813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84" name="Shape 2784"/>
          <p:cNvSpPr/>
          <p:nvPr/>
        </p:nvSpPr>
        <p:spPr>
          <a:xfrm>
            <a:off x="3952875" y="4597301"/>
            <a:ext cx="4214813" cy="1"/>
          </a:xfrm>
          <a:prstGeom prst="line">
            <a:avLst/>
          </a:prstGeom>
          <a:ln>
            <a:solidFill/>
            <a:prstDash val="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85" name="Shape 2785"/>
          <p:cNvSpPr/>
          <p:nvPr/>
        </p:nvSpPr>
        <p:spPr>
          <a:xfrm>
            <a:off x="4875610" y="4168675"/>
            <a:ext cx="782603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Control</a:t>
            </a:r>
          </a:p>
        </p:txBody>
      </p:sp>
      <p:sp>
        <p:nvSpPr>
          <p:cNvPr id="2786" name="Shape 2786"/>
          <p:cNvSpPr/>
          <p:nvPr/>
        </p:nvSpPr>
        <p:spPr>
          <a:xfrm>
            <a:off x="4810125" y="4168676"/>
            <a:ext cx="928688" cy="267891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87" name="Shape 2787"/>
          <p:cNvSpPr/>
          <p:nvPr/>
        </p:nvSpPr>
        <p:spPr>
          <a:xfrm>
            <a:off x="6447234" y="4168675"/>
            <a:ext cx="885195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Delivery</a:t>
            </a:r>
          </a:p>
        </p:txBody>
      </p:sp>
      <p:sp>
        <p:nvSpPr>
          <p:cNvPr id="2788" name="Shape 2788"/>
          <p:cNvSpPr/>
          <p:nvPr/>
        </p:nvSpPr>
        <p:spPr>
          <a:xfrm>
            <a:off x="6381750" y="4168676"/>
            <a:ext cx="928688" cy="267891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89" name="Shape 2789"/>
          <p:cNvSpPr/>
          <p:nvPr/>
        </p:nvSpPr>
        <p:spPr>
          <a:xfrm>
            <a:off x="4452937" y="4329410"/>
            <a:ext cx="357188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90" name="Shape 2790"/>
          <p:cNvSpPr/>
          <p:nvPr/>
        </p:nvSpPr>
        <p:spPr>
          <a:xfrm>
            <a:off x="4310062" y="4275832"/>
            <a:ext cx="142877" cy="10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91" name="Shape 2791"/>
          <p:cNvSpPr/>
          <p:nvPr/>
        </p:nvSpPr>
        <p:spPr>
          <a:xfrm>
            <a:off x="5738812" y="4329410"/>
            <a:ext cx="642938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92" name="Shape 2792"/>
          <p:cNvSpPr/>
          <p:nvPr/>
        </p:nvSpPr>
        <p:spPr>
          <a:xfrm>
            <a:off x="7310437" y="4329410"/>
            <a:ext cx="357188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93" name="Shape 2793"/>
          <p:cNvSpPr/>
          <p:nvPr/>
        </p:nvSpPr>
        <p:spPr>
          <a:xfrm>
            <a:off x="7739062" y="4275832"/>
            <a:ext cx="142877" cy="10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94" name="Shape 2794"/>
          <p:cNvSpPr/>
          <p:nvPr/>
        </p:nvSpPr>
        <p:spPr>
          <a:xfrm>
            <a:off x="7667624" y="4222254"/>
            <a:ext cx="285752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95" name="Shape 2795"/>
          <p:cNvSpPr/>
          <p:nvPr/>
        </p:nvSpPr>
        <p:spPr>
          <a:xfrm>
            <a:off x="4732734" y="4918769"/>
            <a:ext cx="1167388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Verification</a:t>
            </a:r>
          </a:p>
        </p:txBody>
      </p:sp>
      <p:sp>
        <p:nvSpPr>
          <p:cNvPr id="2796" name="Shape 2796"/>
          <p:cNvSpPr/>
          <p:nvPr/>
        </p:nvSpPr>
        <p:spPr>
          <a:xfrm>
            <a:off x="6590110" y="4918769"/>
            <a:ext cx="885195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Payment</a:t>
            </a:r>
          </a:p>
        </p:txBody>
      </p:sp>
      <p:sp>
        <p:nvSpPr>
          <p:cNvPr id="2797" name="Shape 2797"/>
          <p:cNvSpPr/>
          <p:nvPr/>
        </p:nvSpPr>
        <p:spPr>
          <a:xfrm>
            <a:off x="4310062" y="5079504"/>
            <a:ext cx="357188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98" name="Shape 2798"/>
          <p:cNvSpPr/>
          <p:nvPr/>
        </p:nvSpPr>
        <p:spPr>
          <a:xfrm>
            <a:off x="4167187" y="5025926"/>
            <a:ext cx="142877" cy="10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99" name="Shape 2799"/>
          <p:cNvSpPr/>
          <p:nvPr/>
        </p:nvSpPr>
        <p:spPr>
          <a:xfrm>
            <a:off x="5881687" y="5079504"/>
            <a:ext cx="642938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00" name="Shape 2800"/>
          <p:cNvSpPr/>
          <p:nvPr/>
        </p:nvSpPr>
        <p:spPr>
          <a:xfrm>
            <a:off x="7453312" y="5079504"/>
            <a:ext cx="357188" cy="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01" name="Shape 2801"/>
          <p:cNvSpPr/>
          <p:nvPr/>
        </p:nvSpPr>
        <p:spPr>
          <a:xfrm>
            <a:off x="7881937" y="5025926"/>
            <a:ext cx="142877" cy="10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02" name="Shape 2802"/>
          <p:cNvSpPr/>
          <p:nvPr/>
        </p:nvSpPr>
        <p:spPr>
          <a:xfrm>
            <a:off x="7810499" y="4972348"/>
            <a:ext cx="285752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03" name="Shape 2803"/>
          <p:cNvSpPr/>
          <p:nvPr/>
        </p:nvSpPr>
        <p:spPr>
          <a:xfrm>
            <a:off x="4667250" y="4918770"/>
            <a:ext cx="1214438" cy="267891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04" name="Shape 2804"/>
          <p:cNvSpPr/>
          <p:nvPr/>
        </p:nvSpPr>
        <p:spPr>
          <a:xfrm>
            <a:off x="6524625" y="4918770"/>
            <a:ext cx="928688" cy="267891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05" name="Shape 2805"/>
          <p:cNvSpPr/>
          <p:nvPr/>
        </p:nvSpPr>
        <p:spPr>
          <a:xfrm>
            <a:off x="5595938" y="3686472"/>
            <a:ext cx="802608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Waiting</a:t>
            </a:r>
          </a:p>
        </p:txBody>
      </p:sp>
      <p:sp>
        <p:nvSpPr>
          <p:cNvPr id="2806" name="Shape 2806"/>
          <p:cNvSpPr/>
          <p:nvPr/>
        </p:nvSpPr>
        <p:spPr>
          <a:xfrm>
            <a:off x="5595938" y="3686473"/>
            <a:ext cx="857250" cy="267891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07" name="Shape 2807"/>
          <p:cNvSpPr/>
          <p:nvPr/>
        </p:nvSpPr>
        <p:spPr>
          <a:xfrm flipV="1">
            <a:off x="5381626" y="3954364"/>
            <a:ext cx="500063" cy="214313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08" name="Shape 2808"/>
          <p:cNvSpPr/>
          <p:nvPr/>
        </p:nvSpPr>
        <p:spPr>
          <a:xfrm>
            <a:off x="6167438" y="3954364"/>
            <a:ext cx="428626" cy="214313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6237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Shape 281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811" name="Shape 28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812" name="Shape 28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Historic state</a:t>
            </a:r>
          </a:p>
          <a:p>
            <a:pPr lvl="1">
              <a:defRPr sz="1800"/>
            </a:pPr>
            <a:r>
              <a:rPr sz="2400"/>
              <a:t>Allowing to memorize the current state when exiting a composite state</a:t>
            </a:r>
          </a:p>
        </p:txBody>
      </p:sp>
      <p:sp>
        <p:nvSpPr>
          <p:cNvPr id="2813" name="Shape 2813"/>
          <p:cNvSpPr/>
          <p:nvPr/>
        </p:nvSpPr>
        <p:spPr>
          <a:xfrm>
            <a:off x="5167312" y="3646289"/>
            <a:ext cx="1180208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14" name="Shape 2814"/>
          <p:cNvSpPr/>
          <p:nvPr/>
        </p:nvSpPr>
        <p:spPr>
          <a:xfrm>
            <a:off x="5390555" y="3644057"/>
            <a:ext cx="526122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00"/>
              <a:t>Cool</a:t>
            </a:r>
          </a:p>
        </p:txBody>
      </p:sp>
      <p:sp>
        <p:nvSpPr>
          <p:cNvPr id="2815" name="Shape 2815"/>
          <p:cNvSpPr/>
          <p:nvPr/>
        </p:nvSpPr>
        <p:spPr>
          <a:xfrm>
            <a:off x="7916167" y="3646289"/>
            <a:ext cx="1037333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16" name="Shape 2816"/>
          <p:cNvSpPr/>
          <p:nvPr/>
        </p:nvSpPr>
        <p:spPr>
          <a:xfrm>
            <a:off x="8078391" y="3644057"/>
            <a:ext cx="538946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00"/>
              <a:t>Heat</a:t>
            </a:r>
          </a:p>
        </p:txBody>
      </p:sp>
      <p:sp>
        <p:nvSpPr>
          <p:cNvPr id="2817" name="Shape 2817"/>
          <p:cNvSpPr/>
          <p:nvPr/>
        </p:nvSpPr>
        <p:spPr>
          <a:xfrm>
            <a:off x="6381750" y="3699867"/>
            <a:ext cx="1500188" cy="1"/>
          </a:xfrm>
          <a:prstGeom prst="line">
            <a:avLst/>
          </a:prstGeom>
          <a:ln>
            <a:solidFill/>
            <a:miter/>
            <a:head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8" name="Shape 2818"/>
          <p:cNvSpPr/>
          <p:nvPr/>
        </p:nvSpPr>
        <p:spPr>
          <a:xfrm flipH="1">
            <a:off x="6381750" y="3914180"/>
            <a:ext cx="1500188" cy="1"/>
          </a:xfrm>
          <a:prstGeom prst="line">
            <a:avLst/>
          </a:prstGeom>
          <a:ln>
            <a:solidFill/>
            <a:miter/>
            <a:head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9" name="Shape 2819"/>
          <p:cNvSpPr/>
          <p:nvPr/>
        </p:nvSpPr>
        <p:spPr>
          <a:xfrm>
            <a:off x="6557367" y="3484438"/>
            <a:ext cx="968551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pressButton</a:t>
            </a:r>
          </a:p>
        </p:txBody>
      </p:sp>
      <p:sp>
        <p:nvSpPr>
          <p:cNvPr id="2820" name="Shape 2820"/>
          <p:cNvSpPr/>
          <p:nvPr/>
        </p:nvSpPr>
        <p:spPr>
          <a:xfrm>
            <a:off x="6653860" y="2466454"/>
            <a:ext cx="1042289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 algn="ctr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Historic state</a:t>
            </a:r>
          </a:p>
        </p:txBody>
      </p:sp>
      <p:grpSp>
        <p:nvGrpSpPr>
          <p:cNvPr id="2823" name="Group 2823"/>
          <p:cNvGrpSpPr/>
          <p:nvPr/>
        </p:nvGrpSpPr>
        <p:grpSpPr>
          <a:xfrm>
            <a:off x="6381750" y="2413993"/>
            <a:ext cx="1571625" cy="321469"/>
            <a:chOff x="0" y="0"/>
            <a:chExt cx="1676400" cy="457200"/>
          </a:xfrm>
        </p:grpSpPr>
        <p:sp>
          <p:nvSpPr>
            <p:cNvPr id="2821" name="Shape 2821"/>
            <p:cNvSpPr/>
            <p:nvPr/>
          </p:nvSpPr>
          <p:spPr>
            <a:xfrm>
              <a:off x="0" y="0"/>
              <a:ext cx="1676400" cy="45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1466850" y="400050"/>
              <a:ext cx="209550" cy="57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592" y="736"/>
                  </a:lnTo>
                  <a:cubicBezTo>
                    <a:pt x="7752" y="4048"/>
                    <a:pt x="13504" y="4048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2824" name="Shape 2824"/>
          <p:cNvSpPr/>
          <p:nvPr/>
        </p:nvSpPr>
        <p:spPr>
          <a:xfrm flipV="1">
            <a:off x="7167563" y="2735461"/>
            <a:ext cx="0" cy="321469"/>
          </a:xfrm>
          <a:prstGeom prst="line">
            <a:avLst/>
          </a:prstGeom>
          <a:ln>
            <a:solidFill/>
            <a:prstDash val="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25" name="Shape 2825"/>
          <p:cNvSpPr/>
          <p:nvPr/>
        </p:nvSpPr>
        <p:spPr>
          <a:xfrm>
            <a:off x="5024437" y="2896195"/>
            <a:ext cx="4071938" cy="1232298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26" name="Shape 2826"/>
          <p:cNvSpPr/>
          <p:nvPr/>
        </p:nvSpPr>
        <p:spPr>
          <a:xfrm>
            <a:off x="5459016" y="2882801"/>
            <a:ext cx="671996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 b="1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sz="1700"/>
              <a:t>Active</a:t>
            </a:r>
          </a:p>
        </p:txBody>
      </p:sp>
      <p:sp>
        <p:nvSpPr>
          <p:cNvPr id="2827" name="Shape 2827"/>
          <p:cNvSpPr/>
          <p:nvPr/>
        </p:nvSpPr>
        <p:spPr>
          <a:xfrm>
            <a:off x="5310188" y="2896196"/>
            <a:ext cx="1143000" cy="267891"/>
          </a:xfrm>
          <a:prstGeom prst="rect">
            <a:avLst/>
          </a:pr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28" name="Shape 2828"/>
          <p:cNvSpPr/>
          <p:nvPr/>
        </p:nvSpPr>
        <p:spPr>
          <a:xfrm>
            <a:off x="6953250" y="3056930"/>
            <a:ext cx="357188" cy="26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>
            <a:solidFill>
              <a:srgbClr val="FF6600"/>
            </a:solidFill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29" name="Shape 2829"/>
          <p:cNvSpPr/>
          <p:nvPr/>
        </p:nvSpPr>
        <p:spPr>
          <a:xfrm flipV="1">
            <a:off x="5810250" y="3217664"/>
            <a:ext cx="1143001" cy="428626"/>
          </a:xfrm>
          <a:prstGeom prst="line">
            <a:avLst/>
          </a:prstGeom>
          <a:ln>
            <a:solidFill/>
            <a:miter/>
            <a:head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30" name="Shape 2830"/>
          <p:cNvSpPr/>
          <p:nvPr/>
        </p:nvSpPr>
        <p:spPr>
          <a:xfrm>
            <a:off x="6953250" y="3056930"/>
            <a:ext cx="357188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267" tIns="38268" rIns="38267" bIns="38268">
            <a:spAutoFit/>
          </a:bodyPr>
          <a:lstStyle>
            <a:lvl1pPr marL="0" marR="0">
              <a:defRPr sz="20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00"/>
              <a:t>H</a:t>
            </a:r>
          </a:p>
        </p:txBody>
      </p:sp>
      <p:sp>
        <p:nvSpPr>
          <p:cNvPr id="2831" name="Shape 2831"/>
          <p:cNvSpPr/>
          <p:nvPr/>
        </p:nvSpPr>
        <p:spPr>
          <a:xfrm>
            <a:off x="3095625" y="3324821"/>
            <a:ext cx="928688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32" name="Shape 2832"/>
          <p:cNvSpPr/>
          <p:nvPr/>
        </p:nvSpPr>
        <p:spPr>
          <a:xfrm>
            <a:off x="3286126" y="3322588"/>
            <a:ext cx="490856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00"/>
              <a:t>stop</a:t>
            </a:r>
          </a:p>
        </p:txBody>
      </p:sp>
      <p:sp>
        <p:nvSpPr>
          <p:cNvPr id="2833" name="Shape 2833"/>
          <p:cNvSpPr/>
          <p:nvPr/>
        </p:nvSpPr>
        <p:spPr>
          <a:xfrm flipH="1">
            <a:off x="4024312" y="3164086"/>
            <a:ext cx="1000126" cy="214313"/>
          </a:xfrm>
          <a:prstGeom prst="line">
            <a:avLst/>
          </a:prstGeom>
          <a:ln>
            <a:solidFill/>
            <a:miter/>
            <a:head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34" name="Shape 2834"/>
          <p:cNvSpPr/>
          <p:nvPr/>
        </p:nvSpPr>
        <p:spPr>
          <a:xfrm flipH="1" flipV="1">
            <a:off x="4024313" y="3539133"/>
            <a:ext cx="1000125" cy="267891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35" name="Shape 2835"/>
          <p:cNvSpPr/>
          <p:nvPr/>
        </p:nvSpPr>
        <p:spPr>
          <a:xfrm>
            <a:off x="4124028" y="3627313"/>
            <a:ext cx="393073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stop</a:t>
            </a:r>
          </a:p>
        </p:txBody>
      </p:sp>
      <p:sp>
        <p:nvSpPr>
          <p:cNvPr id="2836" name="Shape 2836"/>
          <p:cNvSpPr/>
          <p:nvPr/>
        </p:nvSpPr>
        <p:spPr>
          <a:xfrm>
            <a:off x="4027289" y="3036838"/>
            <a:ext cx="319335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run</a:t>
            </a:r>
          </a:p>
        </p:txBody>
      </p:sp>
      <p:sp>
        <p:nvSpPr>
          <p:cNvPr id="2837" name="Shape 2837"/>
          <p:cNvSpPr/>
          <p:nvPr/>
        </p:nvSpPr>
        <p:spPr>
          <a:xfrm>
            <a:off x="3524250" y="3110508"/>
            <a:ext cx="0" cy="214313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38" name="Shape 2838"/>
          <p:cNvSpPr/>
          <p:nvPr/>
        </p:nvSpPr>
        <p:spPr>
          <a:xfrm>
            <a:off x="3452812" y="3003352"/>
            <a:ext cx="142877" cy="10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39" name="Shape 2839"/>
          <p:cNvSpPr/>
          <p:nvPr/>
        </p:nvSpPr>
        <p:spPr>
          <a:xfrm>
            <a:off x="3524250" y="3646289"/>
            <a:ext cx="0" cy="214313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40" name="Shape 2840"/>
          <p:cNvSpPr/>
          <p:nvPr/>
        </p:nvSpPr>
        <p:spPr>
          <a:xfrm>
            <a:off x="3452812" y="3914180"/>
            <a:ext cx="142877" cy="10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41" name="Shape 2841"/>
          <p:cNvSpPr/>
          <p:nvPr/>
        </p:nvSpPr>
        <p:spPr>
          <a:xfrm>
            <a:off x="3381374" y="3860602"/>
            <a:ext cx="285752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42" name="Shape 2842"/>
          <p:cNvSpPr/>
          <p:nvPr/>
        </p:nvSpPr>
        <p:spPr>
          <a:xfrm>
            <a:off x="6567785" y="3890739"/>
            <a:ext cx="968551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pressButton</a:t>
            </a:r>
          </a:p>
        </p:txBody>
      </p:sp>
    </p:spTree>
    <p:extLst>
      <p:ext uri="{BB962C8B-B14F-4D97-AF65-F5344CB8AC3E}">
        <p14:creationId xmlns:p14="http://schemas.microsoft.com/office/powerpoint/2010/main" val="2734524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Shape 2844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845" name="Shape 28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diagrams</a:t>
            </a:r>
          </a:p>
        </p:txBody>
      </p:sp>
      <p:sp>
        <p:nvSpPr>
          <p:cNvPr id="2846" name="Shape 28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</a:t>
            </a:r>
          </a:p>
          <a:p>
            <a:pPr lvl="1">
              <a:defRPr sz="1800"/>
            </a:pPr>
            <a:r>
              <a:rPr lang="en-US" sz="2400" smtClean="0"/>
              <a:t>modeling</a:t>
            </a:r>
            <a:r>
              <a:rPr sz="2400" smtClean="0"/>
              <a:t> </a:t>
            </a:r>
            <a:r>
              <a:rPr sz="2400"/>
              <a:t>an elevator’s states</a:t>
            </a:r>
          </a:p>
        </p:txBody>
      </p:sp>
      <p:sp>
        <p:nvSpPr>
          <p:cNvPr id="2847" name="Shape 2847"/>
          <p:cNvSpPr/>
          <p:nvPr/>
        </p:nvSpPr>
        <p:spPr>
          <a:xfrm>
            <a:off x="3469928" y="3249849"/>
            <a:ext cx="1571626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48" name="Shape 2848"/>
          <p:cNvSpPr/>
          <p:nvPr/>
        </p:nvSpPr>
        <p:spPr>
          <a:xfrm>
            <a:off x="3877717" y="3247616"/>
            <a:ext cx="490856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00"/>
              <a:t>stop</a:t>
            </a:r>
          </a:p>
        </p:txBody>
      </p:sp>
      <p:sp>
        <p:nvSpPr>
          <p:cNvPr id="2849" name="Shape 2849"/>
          <p:cNvSpPr/>
          <p:nvPr/>
        </p:nvSpPr>
        <p:spPr>
          <a:xfrm>
            <a:off x="7004595" y="2522079"/>
            <a:ext cx="1680271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50" name="Shape 2850"/>
          <p:cNvSpPr/>
          <p:nvPr/>
        </p:nvSpPr>
        <p:spPr>
          <a:xfrm>
            <a:off x="7452568" y="2519847"/>
            <a:ext cx="782603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00"/>
              <a:t>ascend</a:t>
            </a:r>
          </a:p>
        </p:txBody>
      </p:sp>
      <p:sp>
        <p:nvSpPr>
          <p:cNvPr id="2851" name="Shape 2851"/>
          <p:cNvSpPr/>
          <p:nvPr/>
        </p:nvSpPr>
        <p:spPr>
          <a:xfrm flipV="1">
            <a:off x="4612928" y="2575657"/>
            <a:ext cx="2357438" cy="674192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52" name="Shape 2852"/>
          <p:cNvSpPr/>
          <p:nvPr/>
        </p:nvSpPr>
        <p:spPr>
          <a:xfrm>
            <a:off x="4089053" y="2714067"/>
            <a:ext cx="285751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53" name="Shape 2853"/>
          <p:cNvSpPr/>
          <p:nvPr/>
        </p:nvSpPr>
        <p:spPr>
          <a:xfrm>
            <a:off x="4039939" y="3946364"/>
            <a:ext cx="214313" cy="160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54" name="Shape 2854"/>
          <p:cNvSpPr/>
          <p:nvPr/>
        </p:nvSpPr>
        <p:spPr>
          <a:xfrm>
            <a:off x="4182814" y="3571317"/>
            <a:ext cx="1" cy="321469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55" name="Shape 2855"/>
          <p:cNvSpPr/>
          <p:nvPr/>
        </p:nvSpPr>
        <p:spPr>
          <a:xfrm>
            <a:off x="3968502" y="3892786"/>
            <a:ext cx="357188" cy="26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56" name="Shape 2856"/>
          <p:cNvSpPr/>
          <p:nvPr/>
        </p:nvSpPr>
        <p:spPr>
          <a:xfrm>
            <a:off x="7041803" y="4107099"/>
            <a:ext cx="1680270" cy="321469"/>
          </a:xfrm>
          <a:prstGeom prst="roundRect">
            <a:avLst>
              <a:gd name="adj" fmla="val 16667"/>
            </a:avLst>
          </a:prstGeom>
          <a:ln>
            <a:solidFill/>
            <a:miter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57" name="Shape 2857"/>
          <p:cNvSpPr/>
          <p:nvPr/>
        </p:nvSpPr>
        <p:spPr>
          <a:xfrm>
            <a:off x="7248673" y="4104866"/>
            <a:ext cx="904431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00"/>
              <a:t>descend</a:t>
            </a:r>
          </a:p>
        </p:txBody>
      </p:sp>
      <p:sp>
        <p:nvSpPr>
          <p:cNvPr id="2858" name="Shape 2858"/>
          <p:cNvSpPr/>
          <p:nvPr/>
        </p:nvSpPr>
        <p:spPr>
          <a:xfrm>
            <a:off x="4231928" y="2928380"/>
            <a:ext cx="1" cy="321469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59" name="Shape 2859"/>
          <p:cNvSpPr/>
          <p:nvPr/>
        </p:nvSpPr>
        <p:spPr>
          <a:xfrm flipV="1">
            <a:off x="5041553" y="2789969"/>
            <a:ext cx="1928813" cy="567036"/>
          </a:xfrm>
          <a:prstGeom prst="line">
            <a:avLst/>
          </a:prstGeom>
          <a:ln>
            <a:solidFill/>
            <a:miter/>
            <a:head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60" name="Shape 2860"/>
          <p:cNvSpPr/>
          <p:nvPr/>
        </p:nvSpPr>
        <p:spPr>
          <a:xfrm flipH="1" flipV="1">
            <a:off x="5041553" y="3464161"/>
            <a:ext cx="2000251" cy="696516"/>
          </a:xfrm>
          <a:prstGeom prst="line">
            <a:avLst/>
          </a:prstGeom>
          <a:ln>
            <a:solidFill/>
            <a:miter/>
            <a:head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61" name="Shape 2861"/>
          <p:cNvSpPr/>
          <p:nvPr/>
        </p:nvSpPr>
        <p:spPr>
          <a:xfrm flipH="1" flipV="1">
            <a:off x="4684366" y="3571317"/>
            <a:ext cx="2357438" cy="803673"/>
          </a:xfrm>
          <a:prstGeom prst="line">
            <a:avLst/>
          </a:prstGeom>
          <a:ln>
            <a:solidFill/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62" name="Shape 2862"/>
          <p:cNvSpPr/>
          <p:nvPr/>
        </p:nvSpPr>
        <p:spPr>
          <a:xfrm>
            <a:off x="5913686" y="3034419"/>
            <a:ext cx="1439834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[f=requestedFloor]</a:t>
            </a:r>
          </a:p>
        </p:txBody>
      </p:sp>
      <p:sp>
        <p:nvSpPr>
          <p:cNvPr id="2863" name="Shape 2863"/>
          <p:cNvSpPr/>
          <p:nvPr/>
        </p:nvSpPr>
        <p:spPr>
          <a:xfrm>
            <a:off x="5764857" y="3540063"/>
            <a:ext cx="2007297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descend(f)[f&lt;currentFloor]</a:t>
            </a:r>
          </a:p>
        </p:txBody>
      </p:sp>
      <p:sp>
        <p:nvSpPr>
          <p:cNvPr id="2864" name="Shape 2864"/>
          <p:cNvSpPr/>
          <p:nvPr/>
        </p:nvSpPr>
        <p:spPr>
          <a:xfrm>
            <a:off x="4348013" y="2426085"/>
            <a:ext cx="1914323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ascend(f)[t&gt;currentFloor]</a:t>
            </a:r>
          </a:p>
        </p:txBody>
      </p:sp>
      <p:sp>
        <p:nvSpPr>
          <p:cNvPr id="2865" name="Shape 2865"/>
          <p:cNvSpPr/>
          <p:nvPr/>
        </p:nvSpPr>
        <p:spPr>
          <a:xfrm>
            <a:off x="4617392" y="4181884"/>
            <a:ext cx="1439834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[f=requestedFloor]</a:t>
            </a:r>
          </a:p>
        </p:txBody>
      </p:sp>
    </p:spTree>
    <p:extLst>
      <p:ext uri="{BB962C8B-B14F-4D97-AF65-F5344CB8AC3E}">
        <p14:creationId xmlns:p14="http://schemas.microsoft.com/office/powerpoint/2010/main" val="17037781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Shape 286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868" name="Shape 28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State diagram</a:t>
            </a:r>
          </a:p>
        </p:txBody>
      </p:sp>
      <p:sp>
        <p:nvSpPr>
          <p:cNvPr id="2869" name="Shape 28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</a:t>
            </a:r>
          </a:p>
          <a:p>
            <a:pPr lvl="1">
              <a:defRPr sz="1800"/>
            </a:pPr>
            <a:r>
              <a:rPr sz="2400"/>
              <a:t>Modelling the cash register system</a:t>
            </a:r>
          </a:p>
        </p:txBody>
      </p:sp>
      <p:pic>
        <p:nvPicPr>
          <p:cNvPr id="2870" name="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526258" y="2518094"/>
            <a:ext cx="7088684" cy="3358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1" name="pasted-imag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7244" y="1653154"/>
            <a:ext cx="3254376" cy="1372940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10377837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Shape 2873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874" name="Shape 28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Interaction diagrams</a:t>
            </a:r>
          </a:p>
        </p:txBody>
      </p:sp>
      <p:sp>
        <p:nvSpPr>
          <p:cNvPr id="2875" name="Shape 2875"/>
          <p:cNvSpPr>
            <a:spLocks noGrp="1"/>
          </p:cNvSpPr>
          <p:nvPr>
            <p:ph type="body" idx="1"/>
          </p:nvPr>
        </p:nvSpPr>
        <p:spPr>
          <a:xfrm>
            <a:off x="381001" y="1307436"/>
            <a:ext cx="11430000" cy="5182263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2800"/>
              <a:t>Interaction diagrams are used to model the dynamic aspects of the system</a:t>
            </a:r>
          </a:p>
          <a:p>
            <a:pPr lvl="1">
              <a:defRPr sz="1800"/>
            </a:pPr>
            <a:r>
              <a:rPr sz="2400"/>
              <a:t>An </a:t>
            </a:r>
            <a:r>
              <a:rPr sz="2400" b="1"/>
              <a:t>interaction diagram is associated with a task</a:t>
            </a:r>
            <a:r>
              <a:rPr sz="2400"/>
              <a:t> performed by the system or its components</a:t>
            </a:r>
          </a:p>
          <a:p>
            <a:pPr lvl="1">
              <a:defRPr sz="1800"/>
            </a:pPr>
            <a:r>
              <a:rPr sz="2400"/>
              <a:t>Interaction diagrams are determined/built based on activity diagrams and use-case diagrams</a:t>
            </a:r>
          </a:p>
          <a:p>
            <a:pPr lvl="1">
              <a:defRPr sz="1800"/>
            </a:pPr>
            <a:r>
              <a:rPr sz="2400"/>
              <a:t>An interaction diagram generally corresponds to </a:t>
            </a:r>
            <a:r>
              <a:rPr sz="2400" b="1"/>
              <a:t>a use-case</a:t>
            </a:r>
            <a:r>
              <a:rPr sz="2400"/>
              <a:t> or a functionality</a:t>
            </a:r>
          </a:p>
          <a:p>
            <a:pPr lvl="1">
              <a:defRPr sz="1800"/>
            </a:pPr>
            <a:r>
              <a:rPr sz="2400"/>
              <a:t>The interaction diagram shows how objects and actors communicate together to achieve the </a:t>
            </a:r>
            <a:r>
              <a:rPr sz="2400" smtClean="0"/>
              <a:t>task</a:t>
            </a:r>
            <a:endParaRPr/>
          </a:p>
          <a:p>
            <a:pPr lvl="0">
              <a:defRPr sz="1800"/>
            </a:pPr>
            <a:r>
              <a:rPr sz="2800"/>
              <a:t>Specifically, an interaction diagram allows to describe in detail </a:t>
            </a:r>
            <a:r>
              <a:rPr sz="2800" b="1"/>
              <a:t>the algorithms</a:t>
            </a:r>
            <a:r>
              <a:rPr sz="2800"/>
              <a:t> in the system</a:t>
            </a:r>
          </a:p>
          <a:p>
            <a:pPr lvl="0">
              <a:defRPr sz="1800"/>
            </a:pPr>
            <a:r>
              <a:rPr sz="2800"/>
              <a:t>Interaction diagrams can be subsequently used in </a:t>
            </a:r>
            <a:r>
              <a:rPr sz="2800" b="1"/>
              <a:t>the implementation of class methods</a:t>
            </a:r>
          </a:p>
        </p:txBody>
      </p:sp>
    </p:spTree>
    <p:extLst>
      <p:ext uri="{BB962C8B-B14F-4D97-AF65-F5344CB8AC3E}">
        <p14:creationId xmlns:p14="http://schemas.microsoft.com/office/powerpoint/2010/main" val="34345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Shape 287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878" name="Shape 28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Interaction diagrams</a:t>
            </a:r>
          </a:p>
        </p:txBody>
      </p:sp>
      <p:sp>
        <p:nvSpPr>
          <p:cNvPr id="2879" name="Shape 2879"/>
          <p:cNvSpPr>
            <a:spLocks noGrp="1"/>
          </p:cNvSpPr>
          <p:nvPr>
            <p:ph type="body" idx="1"/>
          </p:nvPr>
        </p:nvSpPr>
        <p:spPr>
          <a:xfrm>
            <a:off x="412143" y="1320136"/>
            <a:ext cx="11246457" cy="5067963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2800"/>
              <a:t>The essential elements of an interaction diagrams</a:t>
            </a:r>
          </a:p>
          <a:p>
            <a:pPr lvl="1">
              <a:defRPr sz="1800"/>
            </a:pPr>
            <a:r>
              <a:rPr sz="2400"/>
              <a:t>Objects</a:t>
            </a:r>
          </a:p>
          <a:p>
            <a:pPr lvl="1">
              <a:defRPr sz="1800"/>
            </a:pPr>
            <a:r>
              <a:rPr sz="2400"/>
              <a:t>Actors</a:t>
            </a:r>
          </a:p>
          <a:p>
            <a:pPr lvl="1">
              <a:defRPr sz="1800"/>
            </a:pPr>
            <a:r>
              <a:rPr sz="2400" smtClean="0"/>
              <a:t>Messages</a:t>
            </a:r>
            <a:endParaRPr/>
          </a:p>
          <a:p>
            <a:pPr lvl="0">
              <a:defRPr sz="1800"/>
            </a:pPr>
            <a:r>
              <a:rPr sz="2800"/>
              <a:t>Actions between objects and actors are</a:t>
            </a:r>
          </a:p>
          <a:p>
            <a:pPr lvl="1">
              <a:defRPr sz="1800"/>
            </a:pPr>
            <a:r>
              <a:rPr sz="2400"/>
              <a:t>message sendings</a:t>
            </a:r>
          </a:p>
          <a:p>
            <a:pPr lvl="1">
              <a:defRPr sz="1800"/>
            </a:pPr>
            <a:r>
              <a:rPr sz="2400"/>
              <a:t>object creations and </a:t>
            </a:r>
            <a:r>
              <a:rPr sz="2400" smtClean="0"/>
              <a:t>destructions</a:t>
            </a:r>
            <a:endParaRPr/>
          </a:p>
          <a:p>
            <a:pPr lvl="0">
              <a:defRPr sz="1800"/>
            </a:pPr>
            <a:r>
              <a:rPr sz="2800" b="1"/>
              <a:t>Two types of interaction diagrams</a:t>
            </a:r>
          </a:p>
          <a:p>
            <a:pPr lvl="1">
              <a:defRPr sz="1800"/>
            </a:pPr>
            <a:r>
              <a:rPr sz="2400" b="1"/>
              <a:t>Sequence diagrams</a:t>
            </a:r>
          </a:p>
          <a:p>
            <a:pPr lvl="2">
              <a:defRPr sz="1800"/>
            </a:pPr>
            <a:r>
              <a:rPr sz="2000"/>
              <a:t>The temporal sequence of interactions</a:t>
            </a:r>
          </a:p>
          <a:p>
            <a:pPr lvl="1">
              <a:defRPr sz="1800"/>
            </a:pPr>
            <a:r>
              <a:rPr lang="en-US" sz="2400" b="1" smtClean="0"/>
              <a:t>Communication</a:t>
            </a:r>
            <a:r>
              <a:rPr sz="2400" b="1" smtClean="0"/>
              <a:t> </a:t>
            </a:r>
            <a:r>
              <a:rPr sz="2400" b="1"/>
              <a:t>diagrams</a:t>
            </a:r>
          </a:p>
          <a:p>
            <a:pPr lvl="2">
              <a:defRPr sz="1800"/>
            </a:pPr>
            <a:r>
              <a:rPr sz="2000"/>
              <a:t>An instance of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686615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Shape 288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882" name="Shape 28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2883" name="Shape 2883"/>
          <p:cNvSpPr>
            <a:spLocks noGrp="1"/>
          </p:cNvSpPr>
          <p:nvPr>
            <p:ph type="body" idx="1"/>
          </p:nvPr>
        </p:nvSpPr>
        <p:spPr>
          <a:xfrm>
            <a:off x="368301" y="1282037"/>
            <a:ext cx="11442700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A </a:t>
            </a:r>
            <a:r>
              <a:rPr sz="2800" b="1"/>
              <a:t>sequence diagram</a:t>
            </a:r>
            <a:r>
              <a:rPr sz="2800"/>
              <a:t> describes the </a:t>
            </a:r>
            <a:r>
              <a:rPr sz="2800" b="1"/>
              <a:t>temporal sequence</a:t>
            </a:r>
            <a:r>
              <a:rPr sz="2800"/>
              <a:t> of exchanges of messages between objects and the actor to perform a certain task</a:t>
            </a:r>
          </a:p>
          <a:p>
            <a:pPr lvl="1">
              <a:defRPr sz="1800"/>
            </a:pPr>
            <a:r>
              <a:rPr sz="2400"/>
              <a:t>The </a:t>
            </a:r>
            <a:r>
              <a:rPr sz="2400" b="1"/>
              <a:t>actor</a:t>
            </a:r>
            <a:r>
              <a:rPr sz="2400"/>
              <a:t> who initiates interactions is usually found on the far left</a:t>
            </a:r>
          </a:p>
          <a:p>
            <a:pPr lvl="1">
              <a:defRPr sz="1800"/>
            </a:pPr>
            <a:r>
              <a:rPr sz="2400"/>
              <a:t>The </a:t>
            </a:r>
            <a:r>
              <a:rPr sz="2400" b="1"/>
              <a:t>objects</a:t>
            </a:r>
            <a:r>
              <a:rPr sz="2400"/>
              <a:t> are placed horizontally on the diagram</a:t>
            </a:r>
          </a:p>
          <a:p>
            <a:pPr lvl="1">
              <a:defRPr sz="1800"/>
            </a:pPr>
            <a:r>
              <a:rPr sz="2400"/>
              <a:t>The vertical dimension represents time</a:t>
            </a:r>
          </a:p>
          <a:p>
            <a:pPr lvl="1">
              <a:defRPr sz="1800"/>
            </a:pPr>
            <a:r>
              <a:rPr sz="2400"/>
              <a:t>Each object or actor is associated with a </a:t>
            </a:r>
            <a:r>
              <a:rPr sz="2400" b="1"/>
              <a:t>life line</a:t>
            </a:r>
            <a:r>
              <a:rPr sz="2400"/>
              <a:t> representing the time where the object or actor is</a:t>
            </a:r>
          </a:p>
          <a:p>
            <a:pPr lvl="1">
              <a:defRPr sz="1800"/>
            </a:pPr>
            <a:r>
              <a:rPr sz="2400"/>
              <a:t>An </a:t>
            </a:r>
            <a:r>
              <a:rPr sz="2400" b="1"/>
              <a:t>activation box</a:t>
            </a:r>
            <a:r>
              <a:rPr sz="2400"/>
              <a:t> represents the object activation period</a:t>
            </a:r>
          </a:p>
        </p:txBody>
      </p:sp>
    </p:spTree>
    <p:extLst>
      <p:ext uri="{BB962C8B-B14F-4D97-AF65-F5344CB8AC3E}">
        <p14:creationId xmlns:p14="http://schemas.microsoft.com/office/powerpoint/2010/main" val="343107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Shape 227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272" name="Shape 2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Main Activities of Software Development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27677" y="1206734"/>
            <a:ext cx="8736647" cy="5363849"/>
            <a:chOff x="1727677" y="927334"/>
            <a:chExt cx="8736647" cy="5363849"/>
          </a:xfrm>
        </p:grpSpPr>
        <p:sp>
          <p:nvSpPr>
            <p:cNvPr id="2273" name="Shape 2273"/>
            <p:cNvSpPr/>
            <p:nvPr/>
          </p:nvSpPr>
          <p:spPr>
            <a:xfrm>
              <a:off x="4714968" y="927334"/>
              <a:ext cx="2762064" cy="1642505"/>
            </a:xfrm>
            <a:prstGeom prst="roundRect">
              <a:avLst>
                <a:gd name="adj" fmla="val 8155"/>
              </a:avLst>
            </a:prstGeom>
            <a:solidFill>
              <a:srgbClr val="00F900"/>
            </a:solidFill>
            <a:ln w="6350">
              <a:solidFill/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Analysis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Define the conceptual model</a:t>
              </a: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7702259" y="927334"/>
              <a:ext cx="2762065" cy="1642505"/>
            </a:xfrm>
            <a:prstGeom prst="roundRect">
              <a:avLst>
                <a:gd name="adj" fmla="val 8155"/>
              </a:avLst>
            </a:prstGeom>
            <a:solidFill>
              <a:srgbClr val="00F900"/>
            </a:solidFill>
            <a:ln w="6350">
              <a:solidFill/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Design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Design the solution / software plan</a:t>
              </a:r>
            </a:p>
          </p:txBody>
        </p:sp>
        <p:sp>
          <p:nvSpPr>
            <p:cNvPr id="2275" name="Shape 2275"/>
            <p:cNvSpPr/>
            <p:nvPr/>
          </p:nvSpPr>
          <p:spPr>
            <a:xfrm>
              <a:off x="1727677" y="2788005"/>
              <a:ext cx="2762065" cy="1642506"/>
            </a:xfrm>
            <a:prstGeom prst="roundRect">
              <a:avLst>
                <a:gd name="adj" fmla="val 8155"/>
              </a:avLst>
            </a:prstGeom>
            <a:solidFill>
              <a:srgbClr val="FF7E79">
                <a:alpha val="35000"/>
              </a:srgbClr>
            </a:solidFill>
            <a:ln w="6350">
              <a:solidFill>
                <a:srgbClr val="000000">
                  <a:alpha val="35000"/>
                </a:srgbClr>
              </a:solidFill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Implementation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Code the system based on the design</a:t>
              </a:r>
            </a:p>
          </p:txBody>
        </p:sp>
        <p:sp>
          <p:nvSpPr>
            <p:cNvPr id="2276" name="Shape 2276"/>
            <p:cNvSpPr/>
            <p:nvPr/>
          </p:nvSpPr>
          <p:spPr>
            <a:xfrm>
              <a:off x="4714968" y="2788005"/>
              <a:ext cx="2762064" cy="1642506"/>
            </a:xfrm>
            <a:prstGeom prst="roundRect">
              <a:avLst>
                <a:gd name="adj" fmla="val 8155"/>
              </a:avLst>
            </a:prstGeom>
            <a:solidFill>
              <a:srgbClr val="FF7E79">
                <a:alpha val="35000"/>
              </a:srgbClr>
            </a:solidFill>
            <a:ln w="6350">
              <a:solidFill>
                <a:srgbClr val="000000">
                  <a:alpha val="35000"/>
                </a:srgbClr>
              </a:solidFill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Integration and Test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Prove that the system meets the requirements</a:t>
              </a: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7702259" y="2788005"/>
              <a:ext cx="2762065" cy="1642506"/>
            </a:xfrm>
            <a:prstGeom prst="roundRect">
              <a:avLst>
                <a:gd name="adj" fmla="val 8155"/>
              </a:avLst>
            </a:prstGeom>
            <a:solidFill>
              <a:srgbClr val="FF7E79">
                <a:alpha val="35000"/>
              </a:srgbClr>
            </a:solidFill>
            <a:ln w="6350">
              <a:solidFill>
                <a:srgbClr val="000000">
                  <a:alpha val="35000"/>
                </a:srgbClr>
              </a:solidFill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Deployment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Installation and training</a:t>
              </a: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4714968" y="4648678"/>
              <a:ext cx="2762064" cy="1642505"/>
            </a:xfrm>
            <a:prstGeom prst="roundRect">
              <a:avLst>
                <a:gd name="adj" fmla="val 8155"/>
              </a:avLst>
            </a:prstGeom>
            <a:solidFill>
              <a:srgbClr val="FF7E79">
                <a:alpha val="35000"/>
              </a:srgbClr>
            </a:solidFill>
            <a:ln w="6350">
              <a:solidFill>
                <a:srgbClr val="000000">
                  <a:alpha val="35000"/>
                </a:srgbClr>
              </a:solidFill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Maintenance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Post-install review</a:t>
              </a: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Support docs</a:t>
              </a: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Active support</a:t>
              </a: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1727677" y="927334"/>
              <a:ext cx="2762065" cy="1642505"/>
            </a:xfrm>
            <a:prstGeom prst="roundRect">
              <a:avLst>
                <a:gd name="adj" fmla="val 8155"/>
              </a:avLst>
            </a:prstGeom>
            <a:solidFill>
              <a:srgbClr val="00F900">
                <a:alpha val="35000"/>
              </a:srgbClr>
            </a:solidFill>
            <a:ln w="6350">
              <a:solidFill>
                <a:srgbClr val="000000">
                  <a:alpha val="35000"/>
                </a:srgbClr>
              </a:solidFill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Requirements Gathering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Define requirement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7501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Shape 288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886" name="Shape 28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2887" name="Shape 28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Notation</a:t>
            </a:r>
          </a:p>
        </p:txBody>
      </p:sp>
      <p:grpSp>
        <p:nvGrpSpPr>
          <p:cNvPr id="2895" name="Group 2895"/>
          <p:cNvGrpSpPr/>
          <p:nvPr/>
        </p:nvGrpSpPr>
        <p:grpSpPr>
          <a:xfrm>
            <a:off x="1927591" y="2242224"/>
            <a:ext cx="8616220" cy="3455855"/>
            <a:chOff x="0" y="0"/>
            <a:chExt cx="9190633" cy="4914991"/>
          </a:xfrm>
        </p:grpSpPr>
        <p:pic>
          <p:nvPicPr>
            <p:cNvPr id="2888" name="image.pdf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90633" cy="4914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9" name="Shape 2889"/>
            <p:cNvSpPr/>
            <p:nvPr/>
          </p:nvSpPr>
          <p:spPr>
            <a:xfrm>
              <a:off x="48716" y="129426"/>
              <a:ext cx="693738" cy="517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1615049" y="4032560"/>
              <a:ext cx="843824" cy="517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7507849" y="3660026"/>
              <a:ext cx="1329797" cy="517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45635" y="129138"/>
              <a:ext cx="599618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actor</a:t>
              </a:r>
            </a:p>
          </p:txBody>
        </p:sp>
        <p:sp>
          <p:nvSpPr>
            <p:cNvPr id="2893" name="Shape 2893"/>
            <p:cNvSpPr/>
            <p:nvPr/>
          </p:nvSpPr>
          <p:spPr>
            <a:xfrm>
              <a:off x="1687011" y="4032271"/>
              <a:ext cx="794406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life line</a:t>
              </a:r>
            </a:p>
          </p:txBody>
        </p:sp>
        <p:sp>
          <p:nvSpPr>
            <p:cNvPr id="2894" name="Shape 2894"/>
            <p:cNvSpPr/>
            <p:nvPr/>
          </p:nvSpPr>
          <p:spPr>
            <a:xfrm>
              <a:off x="7487835" y="3659738"/>
              <a:ext cx="1431298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activation box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022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Shape 289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898" name="Shape 28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2899" name="Shape 2899"/>
          <p:cNvSpPr>
            <a:spLocks noGrp="1"/>
          </p:cNvSpPr>
          <p:nvPr>
            <p:ph type="body" idx="1"/>
          </p:nvPr>
        </p:nvSpPr>
        <p:spPr>
          <a:xfrm>
            <a:off x="381000" y="1447136"/>
            <a:ext cx="11468099" cy="50425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Messages</a:t>
            </a:r>
          </a:p>
          <a:p>
            <a:pPr lvl="1">
              <a:defRPr sz="1800"/>
            </a:pPr>
            <a:r>
              <a:rPr sz="2400"/>
              <a:t>Message is the medium of communication between objects</a:t>
            </a:r>
          </a:p>
          <a:p>
            <a:pPr lvl="1">
              <a:defRPr sz="1800"/>
            </a:pPr>
            <a:r>
              <a:rPr sz="2400"/>
              <a:t>The general form of message</a:t>
            </a:r>
          </a:p>
          <a:p>
            <a:pPr lvl="1">
              <a:defRPr sz="1800"/>
            </a:pPr>
            <a:endParaRPr/>
          </a:p>
          <a:p>
            <a:pPr lvl="1">
              <a:defRPr sz="1800"/>
            </a:pPr>
            <a:endParaRPr/>
          </a:p>
          <a:p>
            <a:pPr lvl="2">
              <a:defRPr sz="1800"/>
            </a:pPr>
            <a:r>
              <a:rPr sz="2000" b="1"/>
              <a:t>guard</a:t>
            </a:r>
            <a:r>
              <a:rPr sz="2000"/>
              <a:t>: a condition must be satisfied in order to send the message</a:t>
            </a:r>
          </a:p>
          <a:p>
            <a:pPr lvl="2">
              <a:defRPr sz="1800"/>
            </a:pPr>
            <a:r>
              <a:rPr sz="2000" b="1"/>
              <a:t>message</a:t>
            </a:r>
            <a:r>
              <a:rPr sz="2000"/>
              <a:t>: the identifier of the sent message</a:t>
            </a:r>
          </a:p>
          <a:p>
            <a:pPr lvl="2">
              <a:defRPr sz="1800"/>
            </a:pPr>
            <a:r>
              <a:rPr sz="2000" b="1"/>
              <a:t>paramaters</a:t>
            </a:r>
            <a:r>
              <a:rPr sz="2000"/>
              <a:t>: a list of parameter values</a:t>
            </a:r>
          </a:p>
          <a:p>
            <a:pPr lvl="2">
              <a:defRPr sz="1800"/>
            </a:pPr>
            <a:endParaRPr sz="2000"/>
          </a:p>
          <a:p>
            <a:pPr lvl="2">
              <a:defRPr sz="1800"/>
            </a:pPr>
            <a:r>
              <a:rPr sz="2000"/>
              <a:t>Note: guard and parameters can be omitted</a:t>
            </a:r>
          </a:p>
        </p:txBody>
      </p:sp>
      <p:sp>
        <p:nvSpPr>
          <p:cNvPr id="2900" name="Shape 2900"/>
          <p:cNvSpPr/>
          <p:nvPr/>
        </p:nvSpPr>
        <p:spPr>
          <a:xfrm>
            <a:off x="3182581" y="2749577"/>
            <a:ext cx="44107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marL="333513" lvl="4" indent="-333513">
              <a:spcBef>
                <a:spcPts val="418"/>
              </a:spcBef>
              <a:buClr>
                <a:srgbClr val="CC0000"/>
              </a:buClr>
              <a:buFont typeface="Wingdings"/>
              <a:defRPr sz="1800">
                <a:uFillTx/>
              </a:defRPr>
            </a:pPr>
            <a:r>
              <a:rPr sz="2000" b="1">
                <a:latin typeface="Verdana"/>
                <a:ea typeface="Verdana"/>
                <a:cs typeface="Verdana"/>
                <a:sym typeface="Verdana"/>
              </a:rPr>
              <a:t>[guard]message(parameters)</a:t>
            </a:r>
          </a:p>
        </p:txBody>
      </p:sp>
    </p:spTree>
    <p:extLst>
      <p:ext uri="{BB962C8B-B14F-4D97-AF65-F5344CB8AC3E}">
        <p14:creationId xmlns:p14="http://schemas.microsoft.com/office/powerpoint/2010/main" val="3119204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Shape 290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903" name="Shape 2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2904" name="Shape 2904"/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11829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The return values</a:t>
            </a:r>
          </a:p>
          <a:p>
            <a:pPr lvl="1">
              <a:defRPr sz="1800"/>
            </a:pPr>
            <a:r>
              <a:rPr sz="2400"/>
              <a:t>Sending a message to an object cause </a:t>
            </a:r>
            <a:r>
              <a:rPr sz="2400" b="1"/>
              <a:t>the execution of a method</a:t>
            </a:r>
            <a:r>
              <a:rPr sz="2400"/>
              <a:t> of this object</a:t>
            </a:r>
          </a:p>
          <a:p>
            <a:pPr lvl="2">
              <a:defRPr sz="1800"/>
            </a:pPr>
            <a:r>
              <a:rPr sz="2000"/>
              <a:t>This method can optionally return a value</a:t>
            </a:r>
          </a:p>
          <a:p>
            <a:pPr lvl="1">
              <a:defRPr sz="1800"/>
            </a:pPr>
            <a:r>
              <a:rPr sz="2400"/>
              <a:t>The return values may be omitted or be explicitly described</a:t>
            </a:r>
          </a:p>
          <a:p>
            <a:pPr lvl="2">
              <a:defRPr sz="1800"/>
            </a:pPr>
            <a:endParaRPr lang="en-US" sz="2000" smtClean="0"/>
          </a:p>
          <a:p>
            <a:pPr lvl="2">
              <a:defRPr sz="1800"/>
            </a:pPr>
            <a:r>
              <a:rPr sz="2000" smtClean="0"/>
              <a:t>either </a:t>
            </a:r>
            <a:r>
              <a:rPr sz="2000"/>
              <a:t>as the following </a:t>
            </a:r>
            <a:r>
              <a:rPr sz="2000" smtClean="0"/>
              <a:t>form</a:t>
            </a:r>
            <a:endParaRPr sz="2800"/>
          </a:p>
          <a:p>
            <a:pPr lvl="2">
              <a:defRPr sz="1800"/>
            </a:pPr>
            <a:r>
              <a:rPr sz="2000"/>
              <a:t>or by a return message that represents graphically</a:t>
            </a:r>
          </a:p>
        </p:txBody>
      </p:sp>
      <p:sp>
        <p:nvSpPr>
          <p:cNvPr id="2905" name="Shape 2905"/>
          <p:cNvSpPr/>
          <p:nvPr/>
        </p:nvSpPr>
        <p:spPr>
          <a:xfrm>
            <a:off x="2996214" y="3040114"/>
            <a:ext cx="56915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marL="333513" lvl="4" indent="-333513">
              <a:spcBef>
                <a:spcPts val="418"/>
              </a:spcBef>
              <a:buClr>
                <a:srgbClr val="CC0000"/>
              </a:buClr>
              <a:buFont typeface="Wingdings"/>
              <a:defRPr sz="1800">
                <a:uFillTx/>
              </a:defRPr>
            </a:pPr>
            <a:r>
              <a:rPr sz="2000" b="1">
                <a:latin typeface="Verdana"/>
                <a:ea typeface="Verdana"/>
                <a:cs typeface="Verdana"/>
                <a:sym typeface="Verdana"/>
              </a:rPr>
              <a:t>[guard]value := message(parameters)</a:t>
            </a:r>
          </a:p>
        </p:txBody>
      </p:sp>
      <p:pic>
        <p:nvPicPr>
          <p:cNvPr id="2906" name="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3858369" y="4640705"/>
            <a:ext cx="4221263" cy="18551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078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Shape 290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909" name="Shape 29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2910" name="Shape 2910"/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13480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Types of message</a:t>
            </a:r>
          </a:p>
          <a:p>
            <a:pPr lvl="1">
              <a:defRPr sz="1800"/>
            </a:pPr>
            <a:r>
              <a:rPr sz="2400"/>
              <a:t>“call” message</a:t>
            </a:r>
          </a:p>
          <a:p>
            <a:pPr lvl="1">
              <a:defRPr sz="1800"/>
            </a:pPr>
            <a:r>
              <a:rPr sz="2400"/>
              <a:t>“return” message</a:t>
            </a:r>
          </a:p>
          <a:p>
            <a:pPr lvl="1">
              <a:defRPr sz="1800"/>
            </a:pPr>
            <a:r>
              <a:rPr sz="2400"/>
              <a:t>“send” message</a:t>
            </a:r>
          </a:p>
          <a:p>
            <a:pPr lvl="1">
              <a:defRPr sz="1800"/>
            </a:pPr>
            <a:r>
              <a:rPr sz="2400"/>
              <a:t>“create” message</a:t>
            </a:r>
          </a:p>
          <a:p>
            <a:pPr lvl="1">
              <a:defRPr sz="1800"/>
            </a:pPr>
            <a:r>
              <a:rPr sz="2400"/>
              <a:t>“destroy” message</a:t>
            </a:r>
          </a:p>
        </p:txBody>
      </p:sp>
    </p:spTree>
    <p:extLst>
      <p:ext uri="{BB962C8B-B14F-4D97-AF65-F5344CB8AC3E}">
        <p14:creationId xmlns:p14="http://schemas.microsoft.com/office/powerpoint/2010/main" val="2947191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Shape 291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913" name="Shape 29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2914" name="Shape 2914"/>
          <p:cNvSpPr>
            <a:spLocks noGrp="1"/>
          </p:cNvSpPr>
          <p:nvPr>
            <p:ph type="body" idx="1"/>
          </p:nvPr>
        </p:nvSpPr>
        <p:spPr>
          <a:xfrm>
            <a:off x="396770" y="1282037"/>
            <a:ext cx="11465030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“call” message</a:t>
            </a:r>
          </a:p>
          <a:p>
            <a:pPr lvl="1">
              <a:defRPr sz="1800"/>
            </a:pPr>
            <a:r>
              <a:rPr sz="2400"/>
              <a:t>A “call” message invokes an operation/method of the object</a:t>
            </a:r>
          </a:p>
          <a:p>
            <a:pPr lvl="1">
              <a:defRPr sz="1800"/>
            </a:pPr>
            <a:r>
              <a:rPr sz="2400"/>
              <a:t>A “call” message is a </a:t>
            </a:r>
            <a:r>
              <a:rPr sz="2400" b="1"/>
              <a:t>synchronous message</a:t>
            </a:r>
            <a:r>
              <a:rPr sz="2400"/>
              <a:t>: the object that sends the message must wait for the termination of the execution of the message before doing other tasks</a:t>
            </a:r>
          </a:p>
          <a:p>
            <a:pPr lvl="1">
              <a:defRPr sz="1800"/>
            </a:pPr>
            <a:r>
              <a:rPr sz="2400"/>
              <a:t>An object can send message to itself</a:t>
            </a:r>
          </a:p>
          <a:p>
            <a:pPr lvl="1">
              <a:defRPr sz="1800"/>
            </a:pPr>
            <a:r>
              <a:rPr sz="2400"/>
              <a:t>Notation</a:t>
            </a:r>
          </a:p>
        </p:txBody>
      </p:sp>
      <p:sp>
        <p:nvSpPr>
          <p:cNvPr id="2915" name="Shape 2915"/>
          <p:cNvSpPr/>
          <p:nvPr/>
        </p:nvSpPr>
        <p:spPr>
          <a:xfrm>
            <a:off x="2804418" y="3874740"/>
            <a:ext cx="855508" cy="338894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 u="sng">
                <a:solidFill>
                  <a:srgbClr val="6666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700"/>
              <a:t>object A</a:t>
            </a:r>
          </a:p>
        </p:txBody>
      </p:sp>
      <p:sp>
        <p:nvSpPr>
          <p:cNvPr id="2916" name="Shape 2916"/>
          <p:cNvSpPr/>
          <p:nvPr/>
        </p:nvSpPr>
        <p:spPr>
          <a:xfrm>
            <a:off x="5133578" y="3874740"/>
            <a:ext cx="867562" cy="338894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 u="sng">
                <a:solidFill>
                  <a:srgbClr val="6666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700"/>
              <a:t>object B</a:t>
            </a:r>
          </a:p>
        </p:txBody>
      </p:sp>
      <p:sp>
        <p:nvSpPr>
          <p:cNvPr id="2917" name="Shape 2917"/>
          <p:cNvSpPr/>
          <p:nvPr/>
        </p:nvSpPr>
        <p:spPr>
          <a:xfrm>
            <a:off x="3505399" y="4627066"/>
            <a:ext cx="2085083" cy="1"/>
          </a:xfrm>
          <a:prstGeom prst="line">
            <a:avLst/>
          </a:prstGeom>
          <a:ln>
            <a:solidFill>
              <a:srgbClr val="CC3300"/>
            </a:solidFill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8" name="Shape 2918"/>
          <p:cNvSpPr/>
          <p:nvPr/>
        </p:nvSpPr>
        <p:spPr>
          <a:xfrm>
            <a:off x="3947418" y="4356943"/>
            <a:ext cx="1108013" cy="33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>
                <a:solidFill>
                  <a:srgbClr val="CC33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message()</a:t>
            </a:r>
          </a:p>
        </p:txBody>
      </p:sp>
      <p:sp>
        <p:nvSpPr>
          <p:cNvPr id="2919" name="Shape 2919"/>
          <p:cNvSpPr/>
          <p:nvPr/>
        </p:nvSpPr>
        <p:spPr>
          <a:xfrm>
            <a:off x="3291086" y="4412754"/>
            <a:ext cx="190501" cy="535782"/>
          </a:xfrm>
          <a:prstGeom prst="rect">
            <a:avLst/>
          </a:pr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20" name="Shape 2920"/>
          <p:cNvSpPr/>
          <p:nvPr/>
        </p:nvSpPr>
        <p:spPr>
          <a:xfrm>
            <a:off x="3362523" y="4198441"/>
            <a:ext cx="1" cy="214313"/>
          </a:xfrm>
          <a:prstGeom prst="line">
            <a:avLst/>
          </a:prstGeom>
          <a:ln>
            <a:solidFill/>
            <a:prstDash val="lg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21" name="Shape 2921"/>
          <p:cNvSpPr/>
          <p:nvPr/>
        </p:nvSpPr>
        <p:spPr>
          <a:xfrm>
            <a:off x="3362523" y="4948535"/>
            <a:ext cx="1" cy="214313"/>
          </a:xfrm>
          <a:prstGeom prst="line">
            <a:avLst/>
          </a:prstGeom>
          <a:ln>
            <a:solidFill/>
            <a:prstDash val="lg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22" name="Shape 2922"/>
          <p:cNvSpPr/>
          <p:nvPr/>
        </p:nvSpPr>
        <p:spPr>
          <a:xfrm>
            <a:off x="5600898" y="4412754"/>
            <a:ext cx="190501" cy="535782"/>
          </a:xfrm>
          <a:prstGeom prst="rect">
            <a:avLst/>
          </a:pr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23" name="Shape 2923"/>
          <p:cNvSpPr/>
          <p:nvPr/>
        </p:nvSpPr>
        <p:spPr>
          <a:xfrm>
            <a:off x="5672336" y="4198441"/>
            <a:ext cx="1" cy="214313"/>
          </a:xfrm>
          <a:prstGeom prst="line">
            <a:avLst/>
          </a:prstGeom>
          <a:ln>
            <a:solidFill/>
            <a:prstDash val="lg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24" name="Shape 2924"/>
          <p:cNvSpPr/>
          <p:nvPr/>
        </p:nvSpPr>
        <p:spPr>
          <a:xfrm>
            <a:off x="5672336" y="4948535"/>
            <a:ext cx="1" cy="214313"/>
          </a:xfrm>
          <a:prstGeom prst="line">
            <a:avLst/>
          </a:prstGeom>
          <a:ln>
            <a:solidFill/>
            <a:prstDash val="lg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25" name="Shape 2925"/>
          <p:cNvSpPr/>
          <p:nvPr/>
        </p:nvSpPr>
        <p:spPr>
          <a:xfrm>
            <a:off x="6923980" y="3874740"/>
            <a:ext cx="660774" cy="338894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000" u="sng">
                <a:solidFill>
                  <a:srgbClr val="6666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700"/>
              <a:t>object</a:t>
            </a:r>
          </a:p>
        </p:txBody>
      </p:sp>
      <p:sp>
        <p:nvSpPr>
          <p:cNvPr id="2926" name="Shape 2926"/>
          <p:cNvSpPr/>
          <p:nvPr/>
        </p:nvSpPr>
        <p:spPr>
          <a:xfrm>
            <a:off x="7328793" y="4412754"/>
            <a:ext cx="190501" cy="535782"/>
          </a:xfrm>
          <a:prstGeom prst="rect">
            <a:avLst/>
          </a:pr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27" name="Shape 2927"/>
          <p:cNvSpPr/>
          <p:nvPr/>
        </p:nvSpPr>
        <p:spPr>
          <a:xfrm>
            <a:off x="7400231" y="4198441"/>
            <a:ext cx="1" cy="214313"/>
          </a:xfrm>
          <a:prstGeom prst="line">
            <a:avLst/>
          </a:prstGeom>
          <a:ln>
            <a:solidFill/>
            <a:prstDash val="lg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28" name="Shape 2928"/>
          <p:cNvSpPr/>
          <p:nvPr/>
        </p:nvSpPr>
        <p:spPr>
          <a:xfrm>
            <a:off x="7400231" y="4948535"/>
            <a:ext cx="1" cy="214313"/>
          </a:xfrm>
          <a:prstGeom prst="line">
            <a:avLst/>
          </a:prstGeom>
          <a:ln>
            <a:solidFill/>
            <a:prstDash val="lg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29" name="Shape 2929"/>
          <p:cNvSpPr/>
          <p:nvPr/>
        </p:nvSpPr>
        <p:spPr>
          <a:xfrm>
            <a:off x="3733106" y="5257726"/>
            <a:ext cx="1164117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“call” message</a:t>
            </a:r>
          </a:p>
        </p:txBody>
      </p:sp>
      <p:grpSp>
        <p:nvGrpSpPr>
          <p:cNvPr id="2932" name="Group 2932"/>
          <p:cNvGrpSpPr/>
          <p:nvPr/>
        </p:nvGrpSpPr>
        <p:grpSpPr>
          <a:xfrm>
            <a:off x="3737570" y="5258842"/>
            <a:ext cx="1638599" cy="267891"/>
            <a:chOff x="0" y="0"/>
            <a:chExt cx="1747837" cy="381000"/>
          </a:xfrm>
        </p:grpSpPr>
        <p:sp>
          <p:nvSpPr>
            <p:cNvPr id="2930" name="Shape 2930"/>
            <p:cNvSpPr/>
            <p:nvPr/>
          </p:nvSpPr>
          <p:spPr>
            <a:xfrm rot="16200000">
              <a:off x="683418" y="-683419"/>
              <a:ext cx="381001" cy="1747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 rot="16200000">
              <a:off x="1614785" y="-85428"/>
              <a:ext cx="47626" cy="218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592" y="736"/>
                  </a:lnTo>
                  <a:cubicBezTo>
                    <a:pt x="7752" y="4048"/>
                    <a:pt x="13504" y="4048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2933" name="Shape 2933"/>
          <p:cNvSpPr/>
          <p:nvPr/>
        </p:nvSpPr>
        <p:spPr>
          <a:xfrm>
            <a:off x="4518918" y="4627066"/>
            <a:ext cx="1" cy="589360"/>
          </a:xfrm>
          <a:prstGeom prst="line">
            <a:avLst/>
          </a:prstGeom>
          <a:ln>
            <a:solidFill/>
            <a:prstDash val="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34" name="Shape 2934"/>
          <p:cNvSpPr/>
          <p:nvPr/>
        </p:nvSpPr>
        <p:spPr>
          <a:xfrm>
            <a:off x="7519293" y="4519910"/>
            <a:ext cx="357188" cy="1"/>
          </a:xfrm>
          <a:prstGeom prst="line">
            <a:avLst/>
          </a:prstGeom>
          <a:ln>
            <a:solidFill>
              <a:srgbClr val="CC3300"/>
            </a:solidFill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35" name="Shape 2935"/>
          <p:cNvSpPr/>
          <p:nvPr/>
        </p:nvSpPr>
        <p:spPr>
          <a:xfrm>
            <a:off x="7876481" y="4519910"/>
            <a:ext cx="1" cy="214313"/>
          </a:xfrm>
          <a:prstGeom prst="line">
            <a:avLst/>
          </a:prstGeom>
          <a:ln>
            <a:solidFill>
              <a:srgbClr val="CC3300"/>
            </a:solidFill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36" name="Shape 2936"/>
          <p:cNvSpPr/>
          <p:nvPr/>
        </p:nvSpPr>
        <p:spPr>
          <a:xfrm flipH="1" flipV="1">
            <a:off x="7596684" y="4727525"/>
            <a:ext cx="279798" cy="6698"/>
          </a:xfrm>
          <a:prstGeom prst="line">
            <a:avLst/>
          </a:prstGeom>
          <a:ln>
            <a:solidFill>
              <a:srgbClr val="CC3300"/>
            </a:solidFill>
            <a:miter/>
            <a:tailEnd type="triangle"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37" name="Shape 2937"/>
          <p:cNvSpPr/>
          <p:nvPr/>
        </p:nvSpPr>
        <p:spPr>
          <a:xfrm>
            <a:off x="6943327" y="5268888"/>
            <a:ext cx="1739596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send message to itself</a:t>
            </a:r>
          </a:p>
        </p:txBody>
      </p:sp>
      <p:sp>
        <p:nvSpPr>
          <p:cNvPr id="2938" name="Shape 2938"/>
          <p:cNvSpPr/>
          <p:nvPr/>
        </p:nvSpPr>
        <p:spPr>
          <a:xfrm flipH="1">
            <a:off x="7800578" y="4745384"/>
            <a:ext cx="4466" cy="471042"/>
          </a:xfrm>
          <a:prstGeom prst="line">
            <a:avLst/>
          </a:prstGeom>
          <a:ln>
            <a:solidFill/>
            <a:prstDash val="dash"/>
            <a:miter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941" name="Group 2941"/>
          <p:cNvGrpSpPr/>
          <p:nvPr/>
        </p:nvGrpSpPr>
        <p:grpSpPr>
          <a:xfrm>
            <a:off x="6947793" y="5270004"/>
            <a:ext cx="1931790" cy="267891"/>
            <a:chOff x="0" y="0"/>
            <a:chExt cx="2060575" cy="381000"/>
          </a:xfrm>
        </p:grpSpPr>
        <p:sp>
          <p:nvSpPr>
            <p:cNvPr id="2939" name="Shape 2939"/>
            <p:cNvSpPr/>
            <p:nvPr/>
          </p:nvSpPr>
          <p:spPr>
            <a:xfrm rot="16200000">
              <a:off x="839787" y="-839788"/>
              <a:ext cx="381001" cy="2060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 rot="16200000">
              <a:off x="1907976" y="-104974"/>
              <a:ext cx="47626" cy="257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592" y="736"/>
                  </a:lnTo>
                  <a:cubicBezTo>
                    <a:pt x="7752" y="4048"/>
                    <a:pt x="13504" y="4048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2942" name="Shape 2942"/>
          <p:cNvSpPr/>
          <p:nvPr/>
        </p:nvSpPr>
        <p:spPr>
          <a:xfrm>
            <a:off x="7461250" y="4625950"/>
            <a:ext cx="136923" cy="196454"/>
          </a:xfrm>
          <a:prstGeom prst="rect">
            <a:avLst/>
          </a:prstGeom>
          <a:solidFill>
            <a:srgbClr val="FFFFFF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927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Shape 2944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945" name="Shape 29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2946" name="Shape 29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The “return” message returns a value for the calling object</a:t>
            </a:r>
          </a:p>
          <a:p>
            <a:pPr lvl="0">
              <a:defRPr sz="1800"/>
            </a:pPr>
            <a:r>
              <a:rPr sz="2800"/>
              <a:t>Notation</a:t>
            </a:r>
          </a:p>
        </p:txBody>
      </p:sp>
      <p:grpSp>
        <p:nvGrpSpPr>
          <p:cNvPr id="2964" name="Group 2964"/>
          <p:cNvGrpSpPr/>
          <p:nvPr/>
        </p:nvGrpSpPr>
        <p:grpSpPr>
          <a:xfrm>
            <a:off x="4197596" y="2363390"/>
            <a:ext cx="3202154" cy="1738996"/>
            <a:chOff x="0" y="0"/>
            <a:chExt cx="3415630" cy="2473237"/>
          </a:xfrm>
        </p:grpSpPr>
        <p:sp>
          <p:nvSpPr>
            <p:cNvPr id="2947" name="Shape 2947"/>
            <p:cNvSpPr/>
            <p:nvPr/>
          </p:nvSpPr>
          <p:spPr>
            <a:xfrm>
              <a:off x="0" y="0"/>
              <a:ext cx="930304" cy="503382"/>
            </a:xfrm>
            <a:prstGeom prst="rect">
              <a:avLst/>
            </a:prstGeom>
            <a:noFill/>
            <a:ln w="9525" cap="flat">
              <a:solidFill>
                <a:srgbClr val="333399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A</a:t>
              </a:r>
            </a:p>
          </p:txBody>
        </p:sp>
        <p:sp>
          <p:nvSpPr>
            <p:cNvPr id="2948" name="Shape 2948"/>
            <p:cNvSpPr/>
            <p:nvPr/>
          </p:nvSpPr>
          <p:spPr>
            <a:xfrm>
              <a:off x="2484437" y="0"/>
              <a:ext cx="931193" cy="503382"/>
            </a:xfrm>
            <a:prstGeom prst="rect">
              <a:avLst/>
            </a:prstGeom>
            <a:noFill/>
            <a:ln w="9525" cap="flat">
              <a:solidFill>
                <a:srgbClr val="333399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B</a:t>
              </a:r>
            </a:p>
          </p:txBody>
        </p:sp>
        <p:sp>
          <p:nvSpPr>
            <p:cNvPr id="2949" name="Shape 2949"/>
            <p:cNvSpPr/>
            <p:nvPr/>
          </p:nvSpPr>
          <p:spPr>
            <a:xfrm>
              <a:off x="747712" y="914400"/>
              <a:ext cx="2224088" cy="0"/>
            </a:xfrm>
            <a:prstGeom prst="line">
              <a:avLst/>
            </a:prstGeom>
            <a:noFill/>
            <a:ln w="9525" cap="flat">
              <a:solidFill>
                <a:srgbClr val="333399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1219200" y="533400"/>
              <a:ext cx="1038915" cy="503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>
                  <a:solidFill>
                    <a:srgbClr val="333399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/>
                <a:t>message()</a:t>
              </a:r>
            </a:p>
          </p:txBody>
        </p:sp>
        <p:sp>
          <p:nvSpPr>
            <p:cNvPr id="2951" name="Shape 2951"/>
            <p:cNvSpPr/>
            <p:nvPr/>
          </p:nvSpPr>
          <p:spPr>
            <a:xfrm>
              <a:off x="519112" y="762000"/>
              <a:ext cx="203201" cy="762000"/>
            </a:xfrm>
            <a:prstGeom prst="rect">
              <a:avLst/>
            </a:prstGeom>
            <a:noFill/>
            <a:ln w="952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 flipH="1">
              <a:off x="595312" y="457200"/>
              <a:ext cx="1" cy="304800"/>
            </a:xfrm>
            <a:prstGeom prst="line">
              <a:avLst/>
            </a:prstGeom>
            <a:noFill/>
            <a:ln w="9525" cap="flat">
              <a:solidFill>
                <a:srgbClr val="333399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3" name="Shape 2953"/>
            <p:cNvSpPr/>
            <p:nvPr/>
          </p:nvSpPr>
          <p:spPr>
            <a:xfrm flipH="1">
              <a:off x="595312" y="1524000"/>
              <a:ext cx="1" cy="304800"/>
            </a:xfrm>
            <a:prstGeom prst="line">
              <a:avLst/>
            </a:prstGeom>
            <a:noFill/>
            <a:ln w="9525" cap="flat">
              <a:solidFill>
                <a:srgbClr val="333399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4" name="Shape 2954"/>
            <p:cNvSpPr/>
            <p:nvPr/>
          </p:nvSpPr>
          <p:spPr>
            <a:xfrm>
              <a:off x="2982912" y="762000"/>
              <a:ext cx="203201" cy="762000"/>
            </a:xfrm>
            <a:prstGeom prst="rect">
              <a:avLst/>
            </a:prstGeom>
            <a:noFill/>
            <a:ln w="952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5" name="Shape 2955"/>
            <p:cNvSpPr/>
            <p:nvPr/>
          </p:nvSpPr>
          <p:spPr>
            <a:xfrm>
              <a:off x="3059112" y="457200"/>
              <a:ext cx="1" cy="304800"/>
            </a:xfrm>
            <a:prstGeom prst="line">
              <a:avLst/>
            </a:prstGeom>
            <a:noFill/>
            <a:ln w="9525" cap="flat">
              <a:solidFill>
                <a:srgbClr val="333399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6" name="Shape 2956"/>
            <p:cNvSpPr/>
            <p:nvPr/>
          </p:nvSpPr>
          <p:spPr>
            <a:xfrm>
              <a:off x="3059112" y="1524000"/>
              <a:ext cx="1" cy="304800"/>
            </a:xfrm>
            <a:prstGeom prst="line">
              <a:avLst/>
            </a:prstGeom>
            <a:noFill/>
            <a:ln w="9525" cap="flat">
              <a:solidFill>
                <a:srgbClr val="333399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990600" y="2057399"/>
              <a:ext cx="1312494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solidFill>
                    <a:srgbClr val="333399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/>
                <a:t>"return" message</a:t>
              </a:r>
            </a:p>
          </p:txBody>
        </p:sp>
        <p:grpSp>
          <p:nvGrpSpPr>
            <p:cNvPr id="2960" name="Group 2960"/>
            <p:cNvGrpSpPr/>
            <p:nvPr/>
          </p:nvGrpSpPr>
          <p:grpSpPr>
            <a:xfrm>
              <a:off x="995362" y="2057399"/>
              <a:ext cx="1747838" cy="381002"/>
              <a:chOff x="0" y="0"/>
              <a:chExt cx="1747837" cy="381000"/>
            </a:xfrm>
          </p:grpSpPr>
          <p:sp>
            <p:nvSpPr>
              <p:cNvPr id="2958" name="Shape 2958"/>
              <p:cNvSpPr/>
              <p:nvPr/>
            </p:nvSpPr>
            <p:spPr>
              <a:xfrm rot="16200000">
                <a:off x="683418" y="-683419"/>
                <a:ext cx="381001" cy="1747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33339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/>
              </a:p>
            </p:txBody>
          </p:sp>
          <p:sp>
            <p:nvSpPr>
              <p:cNvPr id="2959" name="Shape 2959"/>
              <p:cNvSpPr/>
              <p:nvPr/>
            </p:nvSpPr>
            <p:spPr>
              <a:xfrm rot="16200000">
                <a:off x="1614785" y="-85428"/>
                <a:ext cx="47626" cy="21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33339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/>
              </a:p>
            </p:txBody>
          </p:sp>
        </p:grpSp>
        <p:sp>
          <p:nvSpPr>
            <p:cNvPr id="2961" name="Shape 2961"/>
            <p:cNvSpPr/>
            <p:nvPr/>
          </p:nvSpPr>
          <p:spPr>
            <a:xfrm>
              <a:off x="1828800" y="1524000"/>
              <a:ext cx="0" cy="473075"/>
            </a:xfrm>
            <a:prstGeom prst="line">
              <a:avLst/>
            </a:prstGeom>
            <a:noFill/>
            <a:ln w="9525" cap="flat">
              <a:solidFill>
                <a:srgbClr val="333399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flipH="1" flipV="1">
              <a:off x="761999" y="1447800"/>
              <a:ext cx="2209801" cy="1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lgDash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1476375" y="1127125"/>
              <a:ext cx="601188" cy="503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>
                  <a:solidFill>
                    <a:srgbClr val="CC6600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/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8768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4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Shape 296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967" name="Shape 29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2968" name="Shape 2968"/>
          <p:cNvSpPr>
            <a:spLocks noGrp="1"/>
          </p:cNvSpPr>
          <p:nvPr>
            <p:ph type="body" idx="1"/>
          </p:nvPr>
        </p:nvSpPr>
        <p:spPr>
          <a:xfrm>
            <a:off x="565150" y="1335461"/>
            <a:ext cx="11480801" cy="539779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“send” message</a:t>
            </a:r>
          </a:p>
          <a:p>
            <a:pPr lvl="1">
              <a:defRPr sz="1800"/>
            </a:pPr>
            <a:r>
              <a:rPr sz="2400"/>
              <a:t>A “send” message sends a signal to an object</a:t>
            </a:r>
          </a:p>
          <a:p>
            <a:pPr lvl="1">
              <a:defRPr sz="1800"/>
            </a:pPr>
            <a:r>
              <a:rPr sz="2400"/>
              <a:t>A “send” message is an </a:t>
            </a:r>
            <a:r>
              <a:rPr sz="2400" b="1"/>
              <a:t>asynchronous message</a:t>
            </a:r>
            <a:r>
              <a:rPr sz="2400"/>
              <a:t>: once the object sends the message, it expects nothing and continues to do other tasks</a:t>
            </a:r>
          </a:p>
          <a:p>
            <a:pPr lvl="1">
              <a:defRPr sz="1800"/>
            </a:pPr>
            <a:r>
              <a:rPr sz="2400"/>
              <a:t>Notation</a:t>
            </a:r>
          </a:p>
          <a:p>
            <a:pPr lvl="1">
              <a:defRPr sz="1800"/>
            </a:pPr>
            <a:endParaRPr sz="2000"/>
          </a:p>
          <a:p>
            <a:pPr lvl="1">
              <a:defRPr sz="1800"/>
            </a:pPr>
            <a:endParaRPr sz="2000"/>
          </a:p>
          <a:p>
            <a:pPr lvl="1">
              <a:defRPr sz="1800"/>
            </a:pPr>
            <a:endParaRPr sz="2000"/>
          </a:p>
          <a:p>
            <a:pPr lvl="1">
              <a:defRPr sz="1800"/>
            </a:pPr>
            <a:endParaRPr sz="2000"/>
          </a:p>
          <a:p>
            <a:pPr lvl="1">
              <a:defRPr sz="1800"/>
            </a:pPr>
            <a:endParaRPr sz="2000"/>
          </a:p>
          <a:p>
            <a:pPr lvl="1">
              <a:defRPr sz="1800"/>
            </a:pPr>
            <a:endParaRPr sz="2000"/>
          </a:p>
          <a:p>
            <a:pPr lvl="1">
              <a:defRPr sz="1800"/>
            </a:pPr>
            <a:endParaRPr sz="2000"/>
          </a:p>
          <a:p>
            <a:pPr lvl="1">
              <a:defRPr sz="1800"/>
            </a:pPr>
            <a:r>
              <a:rPr sz="2400"/>
              <a:t>Asynchronous message is often used in multi-threaded environment</a:t>
            </a:r>
          </a:p>
          <a:p>
            <a:pPr lvl="2">
              <a:defRPr sz="1800"/>
            </a:pPr>
            <a:r>
              <a:rPr sz="2000"/>
              <a:t>For example, </a:t>
            </a:r>
            <a:r>
              <a:rPr sz="2000" i="1"/>
              <a:t>Thread.start(), Runnable.run()</a:t>
            </a:r>
            <a:r>
              <a:rPr sz="2000"/>
              <a:t> in Java</a:t>
            </a:r>
          </a:p>
        </p:txBody>
      </p:sp>
      <p:grpSp>
        <p:nvGrpSpPr>
          <p:cNvPr id="2985" name="Group 2985"/>
          <p:cNvGrpSpPr/>
          <p:nvPr/>
        </p:nvGrpSpPr>
        <p:grpSpPr>
          <a:xfrm>
            <a:off x="4193933" y="3177109"/>
            <a:ext cx="3211773" cy="1579378"/>
            <a:chOff x="0" y="0"/>
            <a:chExt cx="3425889" cy="2246225"/>
          </a:xfrm>
        </p:grpSpPr>
        <p:sp>
          <p:nvSpPr>
            <p:cNvPr id="2969" name="Shape 2969"/>
            <p:cNvSpPr/>
            <p:nvPr/>
          </p:nvSpPr>
          <p:spPr>
            <a:xfrm>
              <a:off x="0" y="0"/>
              <a:ext cx="928594" cy="50338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A</a:t>
              </a:r>
            </a:p>
          </p:txBody>
        </p:sp>
        <p:sp>
          <p:nvSpPr>
            <p:cNvPr id="2970" name="Shape 2970"/>
            <p:cNvSpPr/>
            <p:nvPr/>
          </p:nvSpPr>
          <p:spPr>
            <a:xfrm>
              <a:off x="2484437" y="0"/>
              <a:ext cx="941452" cy="50338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B</a:t>
              </a:r>
            </a:p>
          </p:txBody>
        </p:sp>
        <p:sp>
          <p:nvSpPr>
            <p:cNvPr id="2971" name="Shape 2971"/>
            <p:cNvSpPr/>
            <p:nvPr/>
          </p:nvSpPr>
          <p:spPr>
            <a:xfrm>
              <a:off x="747712" y="917575"/>
              <a:ext cx="2224088" cy="0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1219200" y="533400"/>
              <a:ext cx="1197932" cy="503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>
                  <a:solidFill>
                    <a:srgbClr val="CC33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/>
                <a:t>message()</a:t>
              </a:r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19112" y="765175"/>
              <a:ext cx="203201" cy="762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 flipH="1">
              <a:off x="595312" y="460375"/>
              <a:ext cx="1" cy="3048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 flipH="1">
              <a:off x="595312" y="1527175"/>
              <a:ext cx="1" cy="3048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2982912" y="765175"/>
              <a:ext cx="203201" cy="762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3059112" y="460375"/>
              <a:ext cx="1" cy="3048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3059112" y="1527175"/>
              <a:ext cx="1" cy="3048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1079500" y="1830387"/>
              <a:ext cx="137746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300"/>
                <a:t>“send” message</a:t>
              </a:r>
            </a:p>
          </p:txBody>
        </p:sp>
        <p:grpSp>
          <p:nvGrpSpPr>
            <p:cNvPr id="2982" name="Group 2982"/>
            <p:cNvGrpSpPr/>
            <p:nvPr/>
          </p:nvGrpSpPr>
          <p:grpSpPr>
            <a:xfrm>
              <a:off x="1089025" y="1831974"/>
              <a:ext cx="1660525" cy="381002"/>
              <a:chOff x="0" y="0"/>
              <a:chExt cx="1660525" cy="381000"/>
            </a:xfrm>
          </p:grpSpPr>
          <p:sp>
            <p:nvSpPr>
              <p:cNvPr id="2980" name="Shape 2980"/>
              <p:cNvSpPr/>
              <p:nvPr/>
            </p:nvSpPr>
            <p:spPr>
              <a:xfrm rot="16200000">
                <a:off x="639762" y="-639763"/>
                <a:ext cx="381001" cy="1660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2981" name="Shape 2981"/>
              <p:cNvSpPr/>
              <p:nvPr/>
            </p:nvSpPr>
            <p:spPr>
              <a:xfrm rot="16200000">
                <a:off x="1532929" y="-79971"/>
                <a:ext cx="47626" cy="207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2983" name="Shape 2983"/>
            <p:cNvSpPr/>
            <p:nvPr/>
          </p:nvSpPr>
          <p:spPr>
            <a:xfrm>
              <a:off x="1828800" y="993775"/>
              <a:ext cx="0" cy="8382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2819399" y="841374"/>
              <a:ext cx="152401" cy="76202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6807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Shape 298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988" name="Shape 29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2989" name="Shape 2989"/>
          <p:cNvSpPr>
            <a:spLocks noGrp="1"/>
          </p:cNvSpPr>
          <p:nvPr>
            <p:ph type="body" idx="1"/>
          </p:nvPr>
        </p:nvSpPr>
        <p:spPr>
          <a:xfrm>
            <a:off x="361343" y="1302448"/>
            <a:ext cx="114115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“creation” message</a:t>
            </a:r>
          </a:p>
          <a:p>
            <a:pPr lvl="1">
              <a:defRPr sz="1800"/>
            </a:pPr>
            <a:r>
              <a:rPr sz="2400"/>
              <a:t>invokes the creation method of object (constructor)</a:t>
            </a:r>
          </a:p>
          <a:p>
            <a:pPr lvl="0">
              <a:defRPr sz="1800"/>
            </a:pPr>
            <a:r>
              <a:rPr sz="2800"/>
              <a:t>“destruction” message</a:t>
            </a:r>
          </a:p>
          <a:p>
            <a:pPr lvl="1">
              <a:defRPr sz="1800"/>
            </a:pPr>
            <a:r>
              <a:rPr sz="2400"/>
              <a:t>invokes the destruction message of message (destructor)</a:t>
            </a:r>
          </a:p>
          <a:p>
            <a:pPr lvl="0">
              <a:defRPr sz="1800"/>
            </a:pPr>
            <a:r>
              <a:rPr sz="2800"/>
              <a:t>Notation</a:t>
            </a:r>
          </a:p>
        </p:txBody>
      </p:sp>
      <p:grpSp>
        <p:nvGrpSpPr>
          <p:cNvPr id="3012" name="Group 3012"/>
          <p:cNvGrpSpPr/>
          <p:nvPr/>
        </p:nvGrpSpPr>
        <p:grpSpPr>
          <a:xfrm>
            <a:off x="3343919" y="3277195"/>
            <a:ext cx="4996163" cy="2137409"/>
            <a:chOff x="0" y="0"/>
            <a:chExt cx="5329238" cy="3039869"/>
          </a:xfrm>
        </p:grpSpPr>
        <p:sp>
          <p:nvSpPr>
            <p:cNvPr id="2990" name="Shape 2990"/>
            <p:cNvSpPr/>
            <p:nvPr/>
          </p:nvSpPr>
          <p:spPr>
            <a:xfrm>
              <a:off x="0" y="303212"/>
              <a:ext cx="928594" cy="50338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A</a:t>
              </a:r>
            </a:p>
          </p:txBody>
        </p:sp>
        <p:sp>
          <p:nvSpPr>
            <p:cNvPr id="2991" name="Shape 2991"/>
            <p:cNvSpPr/>
            <p:nvPr/>
          </p:nvSpPr>
          <p:spPr>
            <a:xfrm>
              <a:off x="2971800" y="989011"/>
              <a:ext cx="941452" cy="50338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B</a:t>
              </a:r>
            </a:p>
          </p:txBody>
        </p:sp>
        <p:sp>
          <p:nvSpPr>
            <p:cNvPr id="2992" name="Shape 2992"/>
            <p:cNvSpPr/>
            <p:nvPr/>
          </p:nvSpPr>
          <p:spPr>
            <a:xfrm>
              <a:off x="747712" y="1220787"/>
              <a:ext cx="2224088" cy="1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1219200" y="836612"/>
              <a:ext cx="1286845" cy="503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>
                  <a:solidFill>
                    <a:srgbClr val="CC33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/>
                <a:t>&lt;&lt;create&gt;&gt;</a:t>
              </a:r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19112" y="1068387"/>
              <a:ext cx="166688" cy="12192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 flipH="1">
              <a:off x="595312" y="763587"/>
              <a:ext cx="1" cy="304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2662237" y="0"/>
              <a:ext cx="1678406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“</a:t>
              </a:r>
              <a:r>
                <a:rPr sz="1300">
                  <a:latin typeface="Arial"/>
                  <a:ea typeface="Arial"/>
                  <a:cs typeface="Arial"/>
                  <a:sym typeface="Arial"/>
                </a:rPr>
                <a:t>creation” message</a:t>
              </a:r>
            </a:p>
          </p:txBody>
        </p:sp>
        <p:grpSp>
          <p:nvGrpSpPr>
            <p:cNvPr id="2999" name="Group 2999"/>
            <p:cNvGrpSpPr/>
            <p:nvPr/>
          </p:nvGrpSpPr>
          <p:grpSpPr>
            <a:xfrm>
              <a:off x="2667000" y="1587"/>
              <a:ext cx="2028825" cy="381001"/>
              <a:chOff x="0" y="0"/>
              <a:chExt cx="2028825" cy="381000"/>
            </a:xfrm>
          </p:grpSpPr>
          <p:sp>
            <p:nvSpPr>
              <p:cNvPr id="2997" name="Shape 2997"/>
              <p:cNvSpPr/>
              <p:nvPr/>
            </p:nvSpPr>
            <p:spPr>
              <a:xfrm rot="16200000">
                <a:off x="823912" y="-823913"/>
                <a:ext cx="381001" cy="20288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2998" name="Shape 2998"/>
              <p:cNvSpPr/>
              <p:nvPr/>
            </p:nvSpPr>
            <p:spPr>
              <a:xfrm rot="16200000">
                <a:off x="1878210" y="-102990"/>
                <a:ext cx="47626" cy="253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3000" name="Shape 3000"/>
            <p:cNvSpPr/>
            <p:nvPr/>
          </p:nvSpPr>
          <p:spPr>
            <a:xfrm flipH="1">
              <a:off x="2057399" y="382587"/>
              <a:ext cx="990601" cy="6096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 flipH="1">
              <a:off x="609599" y="2287587"/>
              <a:ext cx="1" cy="381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3505200" y="1449387"/>
              <a:ext cx="0" cy="685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685800" y="2135187"/>
              <a:ext cx="2743200" cy="1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1157287" y="1751012"/>
              <a:ext cx="1403117" cy="503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>
                  <a:solidFill>
                    <a:srgbClr val="CC33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/>
                <a:t>&lt;&lt;destroy&gt;&gt;</a:t>
              </a:r>
            </a:p>
          </p:txBody>
        </p:sp>
        <p:sp>
          <p:nvSpPr>
            <p:cNvPr id="3005" name="Shape 3005"/>
            <p:cNvSpPr/>
            <p:nvPr/>
          </p:nvSpPr>
          <p:spPr>
            <a:xfrm>
              <a:off x="3390899" y="2020887"/>
              <a:ext cx="228601" cy="228601"/>
            </a:xfrm>
            <a:prstGeom prst="line">
              <a:avLst/>
            </a:prstGeom>
            <a:noFill/>
            <a:ln w="28575" cap="flat">
              <a:solidFill>
                <a:srgbClr val="CC33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 flipH="1">
              <a:off x="3390899" y="2020887"/>
              <a:ext cx="228601" cy="228601"/>
            </a:xfrm>
            <a:prstGeom prst="line">
              <a:avLst/>
            </a:prstGeom>
            <a:noFill/>
            <a:ln w="28575" cap="flat">
              <a:solidFill>
                <a:srgbClr val="CC33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2971800" y="2514600"/>
              <a:ext cx="1969083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“</a:t>
              </a:r>
              <a:r>
                <a:rPr sz="1300">
                  <a:latin typeface="Arial"/>
                  <a:ea typeface="Arial"/>
                  <a:cs typeface="Arial"/>
                  <a:sym typeface="Arial"/>
                </a:rPr>
                <a:t>destruction</a:t>
              </a:r>
              <a:r>
                <a:rPr>
                  <a:latin typeface="Verdana"/>
                  <a:ea typeface="Verdana"/>
                  <a:cs typeface="Verdana"/>
                  <a:sym typeface="Verdana"/>
                </a:rPr>
                <a:t>”</a:t>
              </a:r>
              <a:r>
                <a:rPr sz="1300">
                  <a:latin typeface="Arial"/>
                  <a:ea typeface="Arial"/>
                  <a:cs typeface="Arial"/>
                  <a:sym typeface="Arial"/>
                </a:rPr>
                <a:t> message</a:t>
              </a:r>
            </a:p>
          </p:txBody>
        </p:sp>
        <p:grpSp>
          <p:nvGrpSpPr>
            <p:cNvPr id="3010" name="Group 3010"/>
            <p:cNvGrpSpPr/>
            <p:nvPr/>
          </p:nvGrpSpPr>
          <p:grpSpPr>
            <a:xfrm>
              <a:off x="2960687" y="2519362"/>
              <a:ext cx="2368551" cy="381001"/>
              <a:chOff x="0" y="0"/>
              <a:chExt cx="2368550" cy="381000"/>
            </a:xfrm>
          </p:grpSpPr>
          <p:sp>
            <p:nvSpPr>
              <p:cNvPr id="3008" name="Shape 3008"/>
              <p:cNvSpPr/>
              <p:nvPr/>
            </p:nvSpPr>
            <p:spPr>
              <a:xfrm rot="16200000">
                <a:off x="993775" y="-993775"/>
                <a:ext cx="381000" cy="2368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3009" name="Shape 3009"/>
              <p:cNvSpPr/>
              <p:nvPr/>
            </p:nvSpPr>
            <p:spPr>
              <a:xfrm rot="16200000">
                <a:off x="2196703" y="-124222"/>
                <a:ext cx="47626" cy="2960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3011" name="Shape 3011"/>
            <p:cNvSpPr/>
            <p:nvPr/>
          </p:nvSpPr>
          <p:spPr>
            <a:xfrm flipH="1" flipV="1">
              <a:off x="2209799" y="2135187"/>
              <a:ext cx="914402" cy="381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86184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Shape 3014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015" name="Shape 30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016" name="Shape 30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</a:t>
            </a:r>
          </a:p>
          <a:p>
            <a:pPr lvl="1">
              <a:defRPr sz="1800"/>
            </a:pPr>
            <a:r>
              <a:rPr sz="2400"/>
              <a:t>The sequence diagram and the corresponding code</a:t>
            </a:r>
          </a:p>
        </p:txBody>
      </p:sp>
      <p:grpSp>
        <p:nvGrpSpPr>
          <p:cNvPr id="3045" name="Group 3045"/>
          <p:cNvGrpSpPr/>
          <p:nvPr/>
        </p:nvGrpSpPr>
        <p:grpSpPr>
          <a:xfrm>
            <a:off x="2098024" y="2406550"/>
            <a:ext cx="7252531" cy="3231652"/>
            <a:chOff x="-2" y="0"/>
            <a:chExt cx="7736033" cy="4596125"/>
          </a:xfrm>
        </p:grpSpPr>
        <p:sp>
          <p:nvSpPr>
            <p:cNvPr id="3017" name="Shape 3017"/>
            <p:cNvSpPr/>
            <p:nvPr/>
          </p:nvSpPr>
          <p:spPr>
            <a:xfrm>
              <a:off x="5440362" y="0"/>
              <a:ext cx="2295669" cy="4596125"/>
            </a:xfrm>
            <a:prstGeom prst="rect">
              <a:avLst/>
            </a:prstGeom>
            <a:noFill/>
            <a:ln w="9525" cap="flat">
              <a:solidFill>
                <a:srgbClr val="CC33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public class A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{ 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private B objB;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public void msg1()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{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    objB = new B();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    objB.msg2();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    objB.msg3();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 }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}</a:t>
              </a:r>
            </a:p>
            <a:p>
              <a:pPr>
                <a:defRPr sz="1800">
                  <a:uFillTx/>
                </a:defRPr>
              </a:pPr>
              <a:endParaRPr sz="1200" b="1">
                <a:latin typeface="Tahoma"/>
                <a:ea typeface="Tahoma"/>
                <a:cs typeface="Tahoma"/>
                <a:sym typeface="Tahoma"/>
              </a:endParaRP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public class B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{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</a:t>
              </a:r>
              <a:r>
                <a:rPr sz="1200" b="1"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sz="1200" b="1">
                <a:latin typeface="Tahoma"/>
                <a:ea typeface="Tahoma"/>
                <a:cs typeface="Tahoma"/>
                <a:sym typeface="Tahoma"/>
              </a:endParaRP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 public void msg2() { </a:t>
              </a:r>
              <a:r>
                <a:rPr sz="1200" b="1"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}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  public void msg3() { </a:t>
              </a:r>
              <a:r>
                <a:rPr sz="1200" b="1"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 }</a:t>
              </a:r>
            </a:p>
            <a:p>
              <a:pPr>
                <a:defRPr sz="1800">
                  <a:uFillTx/>
                </a:defRPr>
              </a:pPr>
              <a:r>
                <a:rPr sz="1200" b="1">
                  <a:latin typeface="Tahoma"/>
                  <a:ea typeface="Tahoma"/>
                  <a:cs typeface="Tahoma"/>
                  <a:sym typeface="Tahoma"/>
                </a:rPr>
                <a:t>}</a:t>
              </a:r>
            </a:p>
          </p:txBody>
        </p:sp>
        <p:sp>
          <p:nvSpPr>
            <p:cNvPr id="3018" name="Shape 3018"/>
            <p:cNvSpPr/>
            <p:nvPr/>
          </p:nvSpPr>
          <p:spPr>
            <a:xfrm>
              <a:off x="4489450" y="1373187"/>
              <a:ext cx="576263" cy="10080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A3B2C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grpSp>
          <p:nvGrpSpPr>
            <p:cNvPr id="3044" name="Group 3044"/>
            <p:cNvGrpSpPr/>
            <p:nvPr/>
          </p:nvGrpSpPr>
          <p:grpSpPr>
            <a:xfrm>
              <a:off x="-2" y="4762"/>
              <a:ext cx="4271966" cy="3465514"/>
              <a:chOff x="-1" y="0"/>
              <a:chExt cx="4271964" cy="3465513"/>
            </a:xfrm>
          </p:grpSpPr>
          <p:sp>
            <p:nvSpPr>
              <p:cNvPr id="3019" name="Shape 3019"/>
              <p:cNvSpPr/>
              <p:nvPr/>
            </p:nvSpPr>
            <p:spPr>
              <a:xfrm>
                <a:off x="690562" y="265112"/>
                <a:ext cx="1143001" cy="503382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2000" u="sng">
                    <a:solidFill>
                      <a:srgbClr val="6666FF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 u="none">
                    <a:solidFill>
                      <a:srgbClr val="000000"/>
                    </a:solidFill>
                  </a:defRPr>
                </a:pPr>
                <a:r>
                  <a:rPr sz="1700"/>
                  <a:t>:A</a:t>
                </a:r>
              </a:p>
            </p:txBody>
          </p:sp>
          <p:sp>
            <p:nvSpPr>
              <p:cNvPr id="3020" name="Shape 3020"/>
              <p:cNvSpPr/>
              <p:nvPr/>
            </p:nvSpPr>
            <p:spPr>
              <a:xfrm>
                <a:off x="3205162" y="950913"/>
                <a:ext cx="1066801" cy="503382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2000" u="sng">
                    <a:solidFill>
                      <a:srgbClr val="6666FF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 u="none">
                    <a:solidFill>
                      <a:srgbClr val="000000"/>
                    </a:solidFill>
                  </a:defRPr>
                </a:pPr>
                <a:r>
                  <a:rPr sz="1700"/>
                  <a:t>:B</a:t>
                </a:r>
              </a:p>
            </p:txBody>
          </p:sp>
          <p:sp>
            <p:nvSpPr>
              <p:cNvPr id="3021" name="Shape 3021"/>
              <p:cNvSpPr/>
              <p:nvPr/>
            </p:nvSpPr>
            <p:spPr>
              <a:xfrm>
                <a:off x="1438275" y="1179512"/>
                <a:ext cx="176688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22" name="Shape 3022"/>
              <p:cNvSpPr/>
              <p:nvPr/>
            </p:nvSpPr>
            <p:spPr>
              <a:xfrm>
                <a:off x="1616075" y="795337"/>
                <a:ext cx="1286845" cy="5033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marL="0" marR="0">
                  <a:defRPr sz="2000">
                    <a:solidFill>
                      <a:srgbClr val="6666FF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700"/>
                  <a:t>&lt;&lt;create&gt;&gt;</a:t>
                </a:r>
              </a:p>
            </p:txBody>
          </p:sp>
          <p:sp>
            <p:nvSpPr>
              <p:cNvPr id="3023" name="Shape 3023"/>
              <p:cNvSpPr/>
              <p:nvPr/>
            </p:nvSpPr>
            <p:spPr>
              <a:xfrm>
                <a:off x="1209675" y="1027112"/>
                <a:ext cx="166688" cy="2057401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3024" name="Shape 3024"/>
              <p:cNvSpPr/>
              <p:nvPr/>
            </p:nvSpPr>
            <p:spPr>
              <a:xfrm>
                <a:off x="1285875" y="722312"/>
                <a:ext cx="0" cy="3048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lg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25" name="Shape 3025"/>
              <p:cNvSpPr/>
              <p:nvPr/>
            </p:nvSpPr>
            <p:spPr>
              <a:xfrm>
                <a:off x="3738562" y="1408112"/>
                <a:ext cx="1" cy="3048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lg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26" name="Shape 3026"/>
              <p:cNvSpPr/>
              <p:nvPr/>
            </p:nvSpPr>
            <p:spPr>
              <a:xfrm>
                <a:off x="3738562" y="2779712"/>
                <a:ext cx="1" cy="3810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lg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27" name="Shape 3027"/>
              <p:cNvSpPr/>
              <p:nvPr/>
            </p:nvSpPr>
            <p:spPr>
              <a:xfrm>
                <a:off x="1300162" y="3160712"/>
                <a:ext cx="1" cy="3048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lg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28" name="Shape 3028"/>
              <p:cNvSpPr/>
              <p:nvPr/>
            </p:nvSpPr>
            <p:spPr>
              <a:xfrm>
                <a:off x="3648075" y="1712912"/>
                <a:ext cx="166688" cy="381001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3029" name="Shape 3029"/>
              <p:cNvSpPr/>
              <p:nvPr/>
            </p:nvSpPr>
            <p:spPr>
              <a:xfrm>
                <a:off x="3662362" y="2398712"/>
                <a:ext cx="166688" cy="381001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3030" name="Shape 3030"/>
              <p:cNvSpPr/>
              <p:nvPr/>
            </p:nvSpPr>
            <p:spPr>
              <a:xfrm>
                <a:off x="3738562" y="2093912"/>
                <a:ext cx="1" cy="3048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lg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31" name="Shape 3031"/>
              <p:cNvSpPr/>
              <p:nvPr/>
            </p:nvSpPr>
            <p:spPr>
              <a:xfrm>
                <a:off x="1376362" y="1712912"/>
                <a:ext cx="2286001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32" name="Shape 3032"/>
              <p:cNvSpPr/>
              <p:nvPr/>
            </p:nvSpPr>
            <p:spPr>
              <a:xfrm>
                <a:off x="1376362" y="2398712"/>
                <a:ext cx="2286001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33" name="Shape 3033"/>
              <p:cNvSpPr/>
              <p:nvPr/>
            </p:nvSpPr>
            <p:spPr>
              <a:xfrm>
                <a:off x="309562" y="1179512"/>
                <a:ext cx="85248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34" name="Shape 3034"/>
              <p:cNvSpPr/>
              <p:nvPr/>
            </p:nvSpPr>
            <p:spPr>
              <a:xfrm>
                <a:off x="385762" y="795337"/>
                <a:ext cx="667873" cy="5033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marL="0" marR="0">
                  <a:defRPr sz="2000">
                    <a:solidFill>
                      <a:srgbClr val="6666FF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700"/>
                  <a:t>msg1</a:t>
                </a:r>
              </a:p>
            </p:txBody>
          </p:sp>
          <p:sp>
            <p:nvSpPr>
              <p:cNvPr id="3035" name="Shape 3035"/>
              <p:cNvSpPr/>
              <p:nvPr/>
            </p:nvSpPr>
            <p:spPr>
              <a:xfrm>
                <a:off x="2014537" y="1312862"/>
                <a:ext cx="667873" cy="5033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marL="0" marR="0">
                  <a:defRPr sz="2000">
                    <a:solidFill>
                      <a:srgbClr val="6666FF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700"/>
                  <a:t>msg2</a:t>
                </a:r>
              </a:p>
            </p:txBody>
          </p:sp>
          <p:sp>
            <p:nvSpPr>
              <p:cNvPr id="3036" name="Shape 3036"/>
              <p:cNvSpPr/>
              <p:nvPr/>
            </p:nvSpPr>
            <p:spPr>
              <a:xfrm>
                <a:off x="2062162" y="1998661"/>
                <a:ext cx="667873" cy="5033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marL="0" marR="0">
                  <a:defRPr sz="2000">
                    <a:solidFill>
                      <a:srgbClr val="6666FF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700"/>
                  <a:t>msg3</a:t>
                </a:r>
              </a:p>
            </p:txBody>
          </p:sp>
          <p:grpSp>
            <p:nvGrpSpPr>
              <p:cNvPr id="3042" name="Group 3042"/>
              <p:cNvGrpSpPr/>
              <p:nvPr/>
            </p:nvGrpSpPr>
            <p:grpSpPr>
              <a:xfrm>
                <a:off x="-1" y="0"/>
                <a:ext cx="457202" cy="914400"/>
                <a:chOff x="0" y="0"/>
                <a:chExt cx="457200" cy="914399"/>
              </a:xfrm>
            </p:grpSpPr>
            <p:sp>
              <p:nvSpPr>
                <p:cNvPr id="3037" name="Shape 3037"/>
                <p:cNvSpPr/>
                <p:nvPr/>
              </p:nvSpPr>
              <p:spPr>
                <a:xfrm>
                  <a:off x="76199" y="-1"/>
                  <a:ext cx="304802" cy="3048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endParaRPr/>
                </a:p>
              </p:txBody>
            </p:sp>
            <p:sp>
              <p:nvSpPr>
                <p:cNvPr id="3038" name="Shape 3038"/>
                <p:cNvSpPr/>
                <p:nvPr/>
              </p:nvSpPr>
              <p:spPr>
                <a:xfrm flipH="1">
                  <a:off x="228599" y="304800"/>
                  <a:ext cx="1" cy="457200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039" name="Shape 3039"/>
                <p:cNvSpPr/>
                <p:nvPr/>
              </p:nvSpPr>
              <p:spPr>
                <a:xfrm flipH="1">
                  <a:off x="-1" y="762000"/>
                  <a:ext cx="228602" cy="152400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040" name="Shape 3040"/>
                <p:cNvSpPr/>
                <p:nvPr/>
              </p:nvSpPr>
              <p:spPr>
                <a:xfrm>
                  <a:off x="228599" y="762000"/>
                  <a:ext cx="228602" cy="152400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041" name="Shape 3041"/>
                <p:cNvSpPr/>
                <p:nvPr/>
              </p:nvSpPr>
              <p:spPr>
                <a:xfrm>
                  <a:off x="0" y="533400"/>
                  <a:ext cx="457200" cy="0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3043" name="Shape 3043"/>
              <p:cNvSpPr/>
              <p:nvPr/>
            </p:nvSpPr>
            <p:spPr>
              <a:xfrm flipH="1">
                <a:off x="241299" y="914400"/>
                <a:ext cx="2" cy="251936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396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Shape 304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048" name="Shape 30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049" name="Shape 30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A message can be </a:t>
            </a:r>
            <a:r>
              <a:rPr sz="2800" b="1"/>
              <a:t>sent iteratively</a:t>
            </a:r>
            <a:endParaRPr sz="2800"/>
          </a:p>
          <a:p>
            <a:pPr lvl="0">
              <a:defRPr sz="1800"/>
            </a:pPr>
            <a:r>
              <a:rPr sz="2800"/>
              <a:t>Example</a:t>
            </a:r>
          </a:p>
        </p:txBody>
      </p:sp>
      <p:grpSp>
        <p:nvGrpSpPr>
          <p:cNvPr id="3067" name="Group 3067"/>
          <p:cNvGrpSpPr/>
          <p:nvPr/>
        </p:nvGrpSpPr>
        <p:grpSpPr>
          <a:xfrm>
            <a:off x="2430893" y="2632025"/>
            <a:ext cx="7133964" cy="2251400"/>
            <a:chOff x="0" y="0"/>
            <a:chExt cx="7609560" cy="3201988"/>
          </a:xfrm>
        </p:grpSpPr>
        <p:sp>
          <p:nvSpPr>
            <p:cNvPr id="3050" name="Shape 3050"/>
            <p:cNvSpPr/>
            <p:nvPr/>
          </p:nvSpPr>
          <p:spPr>
            <a:xfrm>
              <a:off x="0" y="836612"/>
              <a:ext cx="928594" cy="50338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A</a:t>
              </a:r>
            </a:p>
          </p:txBody>
        </p:sp>
        <p:sp>
          <p:nvSpPr>
            <p:cNvPr id="3051" name="Shape 3051"/>
            <p:cNvSpPr/>
            <p:nvPr/>
          </p:nvSpPr>
          <p:spPr>
            <a:xfrm>
              <a:off x="747712" y="1754187"/>
              <a:ext cx="2224088" cy="1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863600" y="1370013"/>
              <a:ext cx="1938306" cy="503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700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*[1..10]</a:t>
              </a:r>
              <a:r>
                <a:rPr sz="1700">
                  <a:latin typeface="Arial"/>
                  <a:ea typeface="Arial"/>
                  <a:cs typeface="Arial"/>
                  <a:sym typeface="Arial"/>
                </a:rPr>
                <a:t>message()</a:t>
              </a:r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19112" y="1601787"/>
              <a:ext cx="166688" cy="12192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 flipH="1">
              <a:off x="595312" y="1296987"/>
              <a:ext cx="1" cy="304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1168399" y="0"/>
              <a:ext cx="2466656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300"/>
                <a:t>The message is sent 10 times</a:t>
              </a:r>
            </a:p>
          </p:txBody>
        </p:sp>
        <p:grpSp>
          <p:nvGrpSpPr>
            <p:cNvPr id="3058" name="Group 3058"/>
            <p:cNvGrpSpPr/>
            <p:nvPr/>
          </p:nvGrpSpPr>
          <p:grpSpPr>
            <a:xfrm>
              <a:off x="1173162" y="1587"/>
              <a:ext cx="3003551" cy="381001"/>
              <a:chOff x="0" y="0"/>
              <a:chExt cx="3003550" cy="381000"/>
            </a:xfrm>
          </p:grpSpPr>
          <p:sp>
            <p:nvSpPr>
              <p:cNvPr id="3056" name="Shape 3056"/>
              <p:cNvSpPr/>
              <p:nvPr/>
            </p:nvSpPr>
            <p:spPr>
              <a:xfrm rot="16200000">
                <a:off x="1311275" y="-1311275"/>
                <a:ext cx="381000" cy="3003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3057" name="Shape 3057"/>
              <p:cNvSpPr/>
              <p:nvPr/>
            </p:nvSpPr>
            <p:spPr>
              <a:xfrm rot="16200000">
                <a:off x="2792015" y="-163910"/>
                <a:ext cx="47626" cy="375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3059" name="Shape 3059"/>
            <p:cNvSpPr/>
            <p:nvPr/>
          </p:nvSpPr>
          <p:spPr>
            <a:xfrm flipH="1">
              <a:off x="1401762" y="382587"/>
              <a:ext cx="685801" cy="1143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 flipH="1">
              <a:off x="609599" y="2820987"/>
              <a:ext cx="1" cy="381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2438400" y="760412"/>
              <a:ext cx="941453" cy="50338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B</a:t>
              </a:r>
            </a:p>
          </p:txBody>
        </p:sp>
        <p:sp>
          <p:nvSpPr>
            <p:cNvPr id="3062" name="Shape 3062"/>
            <p:cNvSpPr/>
            <p:nvPr/>
          </p:nvSpPr>
          <p:spPr>
            <a:xfrm>
              <a:off x="2957512" y="1525587"/>
              <a:ext cx="166688" cy="12192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3033712" y="1220787"/>
              <a:ext cx="1" cy="304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3048000" y="2744787"/>
              <a:ext cx="0" cy="381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040312" y="1447799"/>
              <a:ext cx="2569248" cy="1269403"/>
            </a:xfrm>
            <a:prstGeom prst="rect">
              <a:avLst/>
            </a:prstGeom>
            <a:noFill/>
            <a:ln w="9525" cap="flat">
              <a:solidFill>
                <a:srgbClr val="CC33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for(i = 1; i&lt;= 10; i++)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{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	objectB.message()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}</a:t>
              </a:r>
            </a:p>
          </p:txBody>
        </p:sp>
        <p:sp>
          <p:nvSpPr>
            <p:cNvPr id="3066" name="Shape 3066"/>
            <p:cNvSpPr/>
            <p:nvPr/>
          </p:nvSpPr>
          <p:spPr>
            <a:xfrm>
              <a:off x="3887787" y="1658937"/>
              <a:ext cx="649288" cy="647701"/>
            </a:xfrm>
            <a:prstGeom prst="rightArrow">
              <a:avLst>
                <a:gd name="adj1" fmla="val 50000"/>
                <a:gd name="adj2" fmla="val 25061"/>
              </a:avLst>
            </a:prstGeom>
            <a:solidFill>
              <a:srgbClr val="A3B2C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4665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Shape 228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282" name="Shape 22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3600" b="1" smtClean="0"/>
              <a:t>D</a:t>
            </a:r>
            <a:r>
              <a:rPr sz="3600" b="1" smtClean="0"/>
              <a:t>ynamic behavior</a:t>
            </a:r>
            <a:r>
              <a:rPr lang="en-US" sz="3600" b="1" smtClean="0"/>
              <a:t>al modeling </a:t>
            </a:r>
            <a:endParaRPr sz="3600" b="1"/>
          </a:p>
        </p:txBody>
      </p:sp>
      <p:sp>
        <p:nvSpPr>
          <p:cNvPr id="2283" name="Shape 2283"/>
          <p:cNvSpPr>
            <a:spLocks noGrp="1"/>
          </p:cNvSpPr>
          <p:nvPr>
            <p:ph type="body" idx="1"/>
          </p:nvPr>
        </p:nvSpPr>
        <p:spPr>
          <a:xfrm>
            <a:off x="381001" y="1301186"/>
            <a:ext cx="10972800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Describing what happens during the execution of the system</a:t>
            </a:r>
          </a:p>
          <a:p>
            <a:pPr lvl="1">
              <a:defRPr sz="1800"/>
            </a:pPr>
            <a:r>
              <a:rPr sz="2000"/>
              <a:t>The </a:t>
            </a:r>
            <a:r>
              <a:rPr sz="2000" smtClean="0"/>
              <a:t>behavior </a:t>
            </a:r>
            <a:r>
              <a:rPr sz="2000"/>
              <a:t>of the objects</a:t>
            </a:r>
          </a:p>
          <a:p>
            <a:pPr lvl="0">
              <a:defRPr sz="1800"/>
            </a:pPr>
            <a:r>
              <a:rPr sz="2000"/>
              <a:t>Dynamic </a:t>
            </a:r>
            <a:r>
              <a:rPr lang="en-US" sz="2000" smtClean="0"/>
              <a:t>behavior</a:t>
            </a:r>
            <a:r>
              <a:rPr sz="2000" smtClean="0"/>
              <a:t> </a:t>
            </a:r>
            <a:r>
              <a:rPr lang="en-US" sz="2000" smtClean="0"/>
              <a:t>modeling</a:t>
            </a:r>
            <a:r>
              <a:rPr sz="2000" smtClean="0"/>
              <a:t> </a:t>
            </a:r>
            <a:r>
              <a:rPr sz="2000"/>
              <a:t>allows to complete the information in the static diagram</a:t>
            </a:r>
          </a:p>
          <a:p>
            <a:pPr lvl="1">
              <a:defRPr sz="1800"/>
            </a:pPr>
            <a:r>
              <a:rPr sz="2000"/>
              <a:t>How the elements in the static diagrams</a:t>
            </a:r>
          </a:p>
          <a:p>
            <a:pPr lvl="2">
              <a:defRPr sz="1800"/>
            </a:pPr>
            <a:r>
              <a:rPr/>
              <a:t>provide the functionality of the system</a:t>
            </a:r>
          </a:p>
          <a:p>
            <a:pPr lvl="2">
              <a:defRPr sz="1800"/>
            </a:pPr>
            <a:r>
              <a:rPr/>
              <a:t>change their states</a:t>
            </a:r>
          </a:p>
          <a:p>
            <a:pPr lvl="2">
              <a:defRPr sz="1800"/>
            </a:pPr>
            <a:r>
              <a:rPr/>
              <a:t>communicate with each other</a:t>
            </a:r>
          </a:p>
          <a:p>
            <a:pPr lvl="2">
              <a:defRPr sz="1800"/>
            </a:pPr>
            <a:r>
              <a:rPr/>
              <a:t>cooperate to perform their tasks</a:t>
            </a:r>
          </a:p>
        </p:txBody>
      </p:sp>
      <p:grpSp>
        <p:nvGrpSpPr>
          <p:cNvPr id="2295" name="Group 2295"/>
          <p:cNvGrpSpPr/>
          <p:nvPr/>
        </p:nvGrpSpPr>
        <p:grpSpPr>
          <a:xfrm>
            <a:off x="4588806" y="2946400"/>
            <a:ext cx="7184094" cy="3606999"/>
            <a:chOff x="-1" y="0"/>
            <a:chExt cx="7345364" cy="4103688"/>
          </a:xfrm>
        </p:grpSpPr>
        <p:sp>
          <p:nvSpPr>
            <p:cNvPr id="2284" name="Shape 2284"/>
            <p:cNvSpPr/>
            <p:nvPr/>
          </p:nvSpPr>
          <p:spPr>
            <a:xfrm>
              <a:off x="-1" y="0"/>
              <a:ext cx="7345364" cy="410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2344737" y="1344612"/>
              <a:ext cx="2705101" cy="105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3697287" y="0"/>
              <a:ext cx="1589" cy="13446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 flipH="1">
              <a:off x="3673475" y="2400299"/>
              <a:ext cx="23813" cy="17033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1911289" y="477837"/>
              <a:ext cx="1739961" cy="1094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Static view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Class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Object diagrams</a:t>
              </a:r>
            </a:p>
          </p:txBody>
        </p:sp>
        <p:sp>
          <p:nvSpPr>
            <p:cNvPr id="2289" name="Shape 2289"/>
            <p:cNvSpPr/>
            <p:nvPr/>
          </p:nvSpPr>
          <p:spPr>
            <a:xfrm>
              <a:off x="3673475" y="2412999"/>
              <a:ext cx="2292249" cy="809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Deployment view</a:t>
              </a: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Deployment diagrams</a:t>
              </a:r>
            </a:p>
          </p:txBody>
        </p:sp>
        <p:sp>
          <p:nvSpPr>
            <p:cNvPr id="2290" name="Shape 2290"/>
            <p:cNvSpPr/>
            <p:nvPr/>
          </p:nvSpPr>
          <p:spPr>
            <a:xfrm>
              <a:off x="1424957" y="2392362"/>
              <a:ext cx="2213594" cy="1378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Dynamic view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Interaction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State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Activity diagrams</a:t>
              </a:r>
            </a:p>
          </p:txBody>
        </p:sp>
        <p:sp>
          <p:nvSpPr>
            <p:cNvPr id="2291" name="Shape 2291"/>
            <p:cNvSpPr/>
            <p:nvPr/>
          </p:nvSpPr>
          <p:spPr>
            <a:xfrm>
              <a:off x="2749318" y="1511300"/>
              <a:ext cx="1989601" cy="809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Users view</a:t>
              </a:r>
            </a:p>
            <a:p>
              <a:pPr algn="ct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Use-case diagrams</a:t>
              </a:r>
            </a:p>
          </p:txBody>
        </p:sp>
        <p:sp>
          <p:nvSpPr>
            <p:cNvPr id="2292" name="Shape 2292"/>
            <p:cNvSpPr/>
            <p:nvPr/>
          </p:nvSpPr>
          <p:spPr>
            <a:xfrm>
              <a:off x="3744912" y="496887"/>
              <a:ext cx="2313589" cy="1094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Architectural view</a:t>
              </a: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Package diagrams</a:t>
              </a:r>
              <a:endParaRPr b="1">
                <a:latin typeface="Verdana"/>
                <a:ea typeface="Verdana"/>
                <a:cs typeface="Verdana"/>
                <a:sym typeface="Verdana"/>
              </a:endParaRP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Component diagrams</a:t>
              </a: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15875" y="1914525"/>
              <a:ext cx="230505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5041900" y="1943100"/>
              <a:ext cx="230346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7616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Shape 306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070" name="Shape 30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071" name="Shape 30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A message can be sent iteratively based on a condition</a:t>
            </a:r>
          </a:p>
          <a:p>
            <a:pPr lvl="0">
              <a:defRPr sz="1800"/>
            </a:pPr>
            <a:r>
              <a:rPr sz="2800"/>
              <a:t>Example</a:t>
            </a:r>
          </a:p>
        </p:txBody>
      </p:sp>
      <p:grpSp>
        <p:nvGrpSpPr>
          <p:cNvPr id="3089" name="Group 3089"/>
          <p:cNvGrpSpPr/>
          <p:nvPr/>
        </p:nvGrpSpPr>
        <p:grpSpPr>
          <a:xfrm>
            <a:off x="2240145" y="2358975"/>
            <a:ext cx="7007461" cy="2451201"/>
            <a:chOff x="0" y="-1"/>
            <a:chExt cx="7474624" cy="3486151"/>
          </a:xfrm>
        </p:grpSpPr>
        <p:sp>
          <p:nvSpPr>
            <p:cNvPr id="3072" name="Shape 3072"/>
            <p:cNvSpPr/>
            <p:nvPr/>
          </p:nvSpPr>
          <p:spPr>
            <a:xfrm>
              <a:off x="3897312" y="1512887"/>
              <a:ext cx="720726" cy="93662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A3B2C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0" y="1120775"/>
              <a:ext cx="928594" cy="50338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A</a:t>
              </a:r>
            </a:p>
          </p:txBody>
        </p:sp>
        <p:sp>
          <p:nvSpPr>
            <p:cNvPr id="3074" name="Shape 3074"/>
            <p:cNvSpPr/>
            <p:nvPr/>
          </p:nvSpPr>
          <p:spPr>
            <a:xfrm>
              <a:off x="747712" y="2038350"/>
              <a:ext cx="2224088" cy="0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944562" y="1654175"/>
              <a:ext cx="1586072" cy="50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700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*[C]</a:t>
              </a:r>
              <a:r>
                <a:rPr sz="1700">
                  <a:latin typeface="Arial"/>
                  <a:ea typeface="Arial"/>
                  <a:cs typeface="Arial"/>
                  <a:sym typeface="Arial"/>
                </a:rPr>
                <a:t>message()</a:t>
              </a:r>
            </a:p>
          </p:txBody>
        </p:sp>
        <p:sp>
          <p:nvSpPr>
            <p:cNvPr id="3076" name="Shape 3076"/>
            <p:cNvSpPr/>
            <p:nvPr/>
          </p:nvSpPr>
          <p:spPr>
            <a:xfrm>
              <a:off x="519112" y="1885950"/>
              <a:ext cx="166688" cy="12192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077" name="Shape 3077"/>
            <p:cNvSpPr/>
            <p:nvPr/>
          </p:nvSpPr>
          <p:spPr>
            <a:xfrm flipH="1">
              <a:off x="595312" y="1581150"/>
              <a:ext cx="1" cy="3048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892175" y="71437"/>
              <a:ext cx="3080499" cy="700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The message is sent repeatedly while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C is evaluated to true</a:t>
              </a:r>
            </a:p>
          </p:txBody>
        </p:sp>
        <p:grpSp>
          <p:nvGrpSpPr>
            <p:cNvPr id="3081" name="Group 3081"/>
            <p:cNvGrpSpPr/>
            <p:nvPr/>
          </p:nvGrpSpPr>
          <p:grpSpPr>
            <a:xfrm>
              <a:off x="950912" y="-1"/>
              <a:ext cx="3421063" cy="666752"/>
              <a:chOff x="0" y="0"/>
              <a:chExt cx="3421062" cy="666750"/>
            </a:xfrm>
          </p:grpSpPr>
          <p:sp>
            <p:nvSpPr>
              <p:cNvPr id="3079" name="Shape 3079"/>
              <p:cNvSpPr/>
              <p:nvPr/>
            </p:nvSpPr>
            <p:spPr>
              <a:xfrm rot="16200000">
                <a:off x="1377156" y="-1377157"/>
                <a:ext cx="666751" cy="3421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3080" name="Shape 3080"/>
              <p:cNvSpPr/>
              <p:nvPr/>
            </p:nvSpPr>
            <p:spPr>
              <a:xfrm rot="16200000">
                <a:off x="3165574" y="-172145"/>
                <a:ext cx="83344" cy="427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3082" name="Shape 3082"/>
            <p:cNvSpPr/>
            <p:nvPr/>
          </p:nvSpPr>
          <p:spPr>
            <a:xfrm flipH="1">
              <a:off x="1401762" y="666750"/>
              <a:ext cx="685801" cy="11430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 flipH="1">
              <a:off x="609599" y="3105150"/>
              <a:ext cx="1" cy="3810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2438400" y="1044575"/>
              <a:ext cx="941453" cy="50338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B</a:t>
              </a:r>
            </a:p>
          </p:txBody>
        </p:sp>
        <p:sp>
          <p:nvSpPr>
            <p:cNvPr id="3085" name="Shape 3085"/>
            <p:cNvSpPr/>
            <p:nvPr/>
          </p:nvSpPr>
          <p:spPr>
            <a:xfrm>
              <a:off x="2957512" y="1809750"/>
              <a:ext cx="166688" cy="12192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3033712" y="1504950"/>
              <a:ext cx="1" cy="3048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3048000" y="3028950"/>
              <a:ext cx="0" cy="3810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4905375" y="1517650"/>
              <a:ext cx="2569249" cy="1269404"/>
            </a:xfrm>
            <a:prstGeom prst="rect">
              <a:avLst/>
            </a:prstGeom>
            <a:noFill/>
            <a:ln w="9525" cap="flat">
              <a:solidFill>
                <a:srgbClr val="CC33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while(C)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{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	objectB.message()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5821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Shape 309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092" name="Shape 30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093" name="Shape 30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The sending of a message can depend on a </a:t>
            </a:r>
            <a:r>
              <a:rPr sz="2800" b="1"/>
              <a:t>decision</a:t>
            </a:r>
            <a:endParaRPr sz="2800"/>
          </a:p>
          <a:p>
            <a:pPr lvl="0">
              <a:defRPr sz="1800"/>
            </a:pPr>
            <a:r>
              <a:rPr sz="2800"/>
              <a:t>Example</a:t>
            </a:r>
          </a:p>
        </p:txBody>
      </p:sp>
      <p:grpSp>
        <p:nvGrpSpPr>
          <p:cNvPr id="3113" name="Group 3113"/>
          <p:cNvGrpSpPr/>
          <p:nvPr/>
        </p:nvGrpSpPr>
        <p:grpSpPr>
          <a:xfrm>
            <a:off x="2254672" y="2750892"/>
            <a:ext cx="7388128" cy="1716733"/>
            <a:chOff x="0" y="0"/>
            <a:chExt cx="7880669" cy="2441575"/>
          </a:xfrm>
        </p:grpSpPr>
        <p:sp>
          <p:nvSpPr>
            <p:cNvPr id="3094" name="Shape 3094"/>
            <p:cNvSpPr/>
            <p:nvPr/>
          </p:nvSpPr>
          <p:spPr>
            <a:xfrm>
              <a:off x="0" y="76200"/>
              <a:ext cx="928594" cy="50338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A</a:t>
              </a:r>
            </a:p>
          </p:txBody>
        </p:sp>
        <p:sp>
          <p:nvSpPr>
            <p:cNvPr id="3095" name="Shape 3095"/>
            <p:cNvSpPr/>
            <p:nvPr/>
          </p:nvSpPr>
          <p:spPr>
            <a:xfrm>
              <a:off x="747712" y="993775"/>
              <a:ext cx="1766888" cy="0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944562" y="635001"/>
              <a:ext cx="1575813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/>
              <a:r>
                <a:t>[C]message()</a:t>
              </a:r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19112" y="841375"/>
              <a:ext cx="166688" cy="12192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 flipH="1">
              <a:off x="595312" y="536575"/>
              <a:ext cx="1" cy="3048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 flipH="1">
              <a:off x="609599" y="2060575"/>
              <a:ext cx="1" cy="3810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2001837" y="0"/>
              <a:ext cx="941453" cy="50338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B</a:t>
              </a:r>
            </a:p>
          </p:txBody>
        </p:sp>
        <p:sp>
          <p:nvSpPr>
            <p:cNvPr id="3101" name="Shape 3101"/>
            <p:cNvSpPr/>
            <p:nvPr/>
          </p:nvSpPr>
          <p:spPr>
            <a:xfrm>
              <a:off x="2520950" y="765175"/>
              <a:ext cx="203200" cy="6096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2597150" y="460375"/>
              <a:ext cx="0" cy="3048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2647950" y="1374775"/>
              <a:ext cx="0" cy="3810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48375" y="685800"/>
              <a:ext cx="1832294" cy="1269404"/>
            </a:xfrm>
            <a:prstGeom prst="rect">
              <a:avLst/>
            </a:prstGeom>
            <a:noFill/>
            <a:ln w="9525" cap="flat">
              <a:solidFill>
                <a:srgbClr val="CC33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if(C)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    objectB.message();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else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Arial"/>
                  <a:ea typeface="Arial"/>
                  <a:cs typeface="Arial"/>
                  <a:sym typeface="Arial"/>
                </a:rPr>
                <a:t>   objectC.message();</a:t>
              </a:r>
            </a:p>
          </p:txBody>
        </p:sp>
        <p:sp>
          <p:nvSpPr>
            <p:cNvPr id="3105" name="Shape 3105"/>
            <p:cNvSpPr/>
            <p:nvPr/>
          </p:nvSpPr>
          <p:spPr>
            <a:xfrm>
              <a:off x="3733800" y="0"/>
              <a:ext cx="953421" cy="50338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object C</a:t>
              </a:r>
            </a:p>
          </p:txBody>
        </p:sp>
        <p:sp>
          <p:nvSpPr>
            <p:cNvPr id="3106" name="Shape 3106"/>
            <p:cNvSpPr/>
            <p:nvPr/>
          </p:nvSpPr>
          <p:spPr>
            <a:xfrm>
              <a:off x="4252912" y="1298575"/>
              <a:ext cx="203201" cy="6096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4379912" y="1908175"/>
              <a:ext cx="1" cy="3810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4343400" y="460375"/>
              <a:ext cx="0" cy="7620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2438400" y="1679575"/>
              <a:ext cx="1766888" cy="0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762000" y="993775"/>
              <a:ext cx="1676400" cy="685800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2376487" y="1616075"/>
              <a:ext cx="1986182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/>
              <a:r>
                <a:t>[not C]message()</a:t>
              </a:r>
            </a:p>
          </p:txBody>
        </p:sp>
        <p:sp>
          <p:nvSpPr>
            <p:cNvPr id="3112" name="Shape 3112"/>
            <p:cNvSpPr/>
            <p:nvPr/>
          </p:nvSpPr>
          <p:spPr>
            <a:xfrm>
              <a:off x="5040312" y="896937"/>
              <a:ext cx="647701" cy="7921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A3B2C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9455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Shape 311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116" name="Shape 3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117" name="Shape 3117"/>
          <p:cNvSpPr>
            <a:spLocks noGrp="1"/>
          </p:cNvSpPr>
          <p:nvPr>
            <p:ph type="body" idx="1"/>
          </p:nvPr>
        </p:nvSpPr>
        <p:spPr>
          <a:xfrm>
            <a:off x="431801" y="1447136"/>
            <a:ext cx="11404600" cy="50298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Note: UML 2.x notations allow the use of frames to represent the conditions or iterations</a:t>
            </a:r>
          </a:p>
        </p:txBody>
      </p:sp>
      <p:grpSp>
        <p:nvGrpSpPr>
          <p:cNvPr id="3123" name="Group 3123"/>
          <p:cNvGrpSpPr/>
          <p:nvPr/>
        </p:nvGrpSpPr>
        <p:grpSpPr>
          <a:xfrm>
            <a:off x="2597920" y="2199729"/>
            <a:ext cx="6539195" cy="3375423"/>
            <a:chOff x="0" y="0"/>
            <a:chExt cx="6975139" cy="4800600"/>
          </a:xfrm>
        </p:grpSpPr>
        <p:pic>
          <p:nvPicPr>
            <p:cNvPr id="3118" name="image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8575" y="0"/>
              <a:ext cx="5010150" cy="2486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9" name="image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52750"/>
              <a:ext cx="4981575" cy="1847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0" name="Shape 3120"/>
            <p:cNvSpPr/>
            <p:nvPr/>
          </p:nvSpPr>
          <p:spPr>
            <a:xfrm>
              <a:off x="6027737" y="2319336"/>
              <a:ext cx="947402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solidFill>
                    <a:srgbClr val="3333FF"/>
                  </a:solidFill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3333FF"/>
                  </a:solidFill>
                </a:rPr>
                <a:t>frames</a:t>
              </a:r>
            </a:p>
          </p:txBody>
        </p:sp>
        <p:sp>
          <p:nvSpPr>
            <p:cNvPr id="3121" name="Shape 3121"/>
            <p:cNvSpPr/>
            <p:nvPr/>
          </p:nvSpPr>
          <p:spPr>
            <a:xfrm flipH="1">
              <a:off x="4462462" y="2592387"/>
              <a:ext cx="1728788" cy="1368426"/>
            </a:xfrm>
            <a:prstGeom prst="line">
              <a:avLst/>
            </a:prstGeom>
            <a:noFill/>
            <a:ln w="9525" cap="flat">
              <a:solidFill>
                <a:srgbClr val="3333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 flipH="1" flipV="1">
              <a:off x="4751387" y="1368424"/>
              <a:ext cx="1439864" cy="1008064"/>
            </a:xfrm>
            <a:prstGeom prst="line">
              <a:avLst/>
            </a:prstGeom>
            <a:noFill/>
            <a:ln w="9525" cap="flat">
              <a:solidFill>
                <a:srgbClr val="3333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7576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Shape 312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126" name="Shape 3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127" name="Shape 31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A message can be called </a:t>
            </a:r>
            <a:r>
              <a:rPr sz="2800" b="1"/>
              <a:t>recursively</a:t>
            </a:r>
            <a:endParaRPr sz="2800"/>
          </a:p>
          <a:p>
            <a:pPr lvl="0">
              <a:defRPr sz="1800"/>
            </a:pPr>
            <a:r>
              <a:rPr sz="2800"/>
              <a:t>Notation</a:t>
            </a:r>
          </a:p>
        </p:txBody>
      </p:sp>
      <p:grpSp>
        <p:nvGrpSpPr>
          <p:cNvPr id="3145" name="Group 3145"/>
          <p:cNvGrpSpPr/>
          <p:nvPr/>
        </p:nvGrpSpPr>
        <p:grpSpPr>
          <a:xfrm>
            <a:off x="440236" y="2481012"/>
            <a:ext cx="5365845" cy="2010895"/>
            <a:chOff x="0" y="-38950"/>
            <a:chExt cx="5723566" cy="2859938"/>
          </a:xfrm>
        </p:grpSpPr>
        <p:sp>
          <p:nvSpPr>
            <p:cNvPr id="3128" name="Shape 3128"/>
            <p:cNvSpPr/>
            <p:nvPr/>
          </p:nvSpPr>
          <p:spPr>
            <a:xfrm>
              <a:off x="2209800" y="1220787"/>
              <a:ext cx="166688" cy="12192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0" y="1449387"/>
              <a:ext cx="2224088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471487" y="1065212"/>
              <a:ext cx="705490" cy="503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00"/>
                <a:t>print()</a:t>
              </a:r>
            </a:p>
          </p:txBody>
        </p:sp>
        <p:sp>
          <p:nvSpPr>
            <p:cNvPr id="3131" name="Shape 3131"/>
            <p:cNvSpPr/>
            <p:nvPr/>
          </p:nvSpPr>
          <p:spPr>
            <a:xfrm>
              <a:off x="3292475" y="0"/>
              <a:ext cx="2431091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Recursive Message</a:t>
              </a:r>
            </a:p>
          </p:txBody>
        </p:sp>
        <p:grpSp>
          <p:nvGrpSpPr>
            <p:cNvPr id="3134" name="Group 3134"/>
            <p:cNvGrpSpPr/>
            <p:nvPr/>
          </p:nvGrpSpPr>
          <p:grpSpPr>
            <a:xfrm>
              <a:off x="3297237" y="-38950"/>
              <a:ext cx="2375827" cy="462075"/>
              <a:chOff x="0" y="0"/>
              <a:chExt cx="2375826" cy="462073"/>
            </a:xfrm>
          </p:grpSpPr>
          <p:sp>
            <p:nvSpPr>
              <p:cNvPr id="3132" name="Shape 3132"/>
              <p:cNvSpPr/>
              <p:nvPr/>
            </p:nvSpPr>
            <p:spPr>
              <a:xfrm rot="16200000">
                <a:off x="956876" y="-956877"/>
                <a:ext cx="462074" cy="23758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3133" name="Shape 3133"/>
              <p:cNvSpPr/>
              <p:nvPr/>
            </p:nvSpPr>
            <p:spPr>
              <a:xfrm rot="16200000">
                <a:off x="2198457" y="-119610"/>
                <a:ext cx="57760" cy="2969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3135" name="Shape 3135"/>
            <p:cNvSpPr/>
            <p:nvPr/>
          </p:nvSpPr>
          <p:spPr>
            <a:xfrm flipH="1">
              <a:off x="3063875" y="382587"/>
              <a:ext cx="1143000" cy="1066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1568450" y="455612"/>
              <a:ext cx="1293617" cy="50338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 u="sng">
                  <a:solidFill>
                    <a:srgbClr val="6666FF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700"/>
                <a:t>:BinaryTree</a:t>
              </a:r>
            </a:p>
          </p:txBody>
        </p:sp>
        <p:sp>
          <p:nvSpPr>
            <p:cNvPr id="3137" name="Shape 3137"/>
            <p:cNvSpPr/>
            <p:nvPr/>
          </p:nvSpPr>
          <p:spPr>
            <a:xfrm>
              <a:off x="2286000" y="915987"/>
              <a:ext cx="0" cy="304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2300287" y="2439987"/>
              <a:ext cx="1" cy="381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2301875" y="1449387"/>
              <a:ext cx="168275" cy="6858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2606676" y="1293812"/>
              <a:ext cx="705490" cy="503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>
                  <a:solidFill>
                    <a:srgbClr val="CC33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/>
                <a:t>print()</a:t>
              </a:r>
            </a:p>
          </p:txBody>
        </p:sp>
        <p:sp>
          <p:nvSpPr>
            <p:cNvPr id="3141" name="Shape 3141"/>
            <p:cNvSpPr/>
            <p:nvPr/>
          </p:nvSpPr>
          <p:spPr>
            <a:xfrm>
              <a:off x="2378075" y="1373187"/>
              <a:ext cx="228600" cy="1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2606675" y="1373187"/>
              <a:ext cx="0" cy="304801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 flipH="1">
              <a:off x="2454275" y="1677987"/>
              <a:ext cx="152400" cy="1"/>
            </a:xfrm>
            <a:prstGeom prst="line">
              <a:avLst/>
            </a:prstGeom>
            <a:noFill/>
            <a:ln w="9525" cap="flat">
              <a:solidFill>
                <a:srgbClr val="CC33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2374900" y="1449387"/>
              <a:ext cx="0" cy="68580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3146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460456" y="2160985"/>
            <a:ext cx="4167188" cy="2536031"/>
          </a:xfrm>
          <a:prstGeom prst="rect">
            <a:avLst/>
          </a:prstGeom>
          <a:ln w="6350">
            <a:solidFill/>
            <a:round/>
          </a:ln>
        </p:spPr>
      </p:pic>
      <p:sp>
        <p:nvSpPr>
          <p:cNvPr id="3147" name="Shape 3147"/>
          <p:cNvSpPr/>
          <p:nvPr/>
        </p:nvSpPr>
        <p:spPr>
          <a:xfrm>
            <a:off x="5969000" y="3220504"/>
            <a:ext cx="1062200" cy="556990"/>
          </a:xfrm>
          <a:prstGeom prst="rightArrow">
            <a:avLst>
              <a:gd name="adj1" fmla="val 50000"/>
              <a:gd name="adj2" fmla="val 20441"/>
            </a:avLst>
          </a:prstGeom>
          <a:solidFill>
            <a:srgbClr val="A3B2C1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46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Shape 314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150" name="Shape 3150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39629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pic>
        <p:nvPicPr>
          <p:cNvPr id="3151" name="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944247" y="761416"/>
            <a:ext cx="6303506" cy="4093476"/>
          </a:xfrm>
          <a:prstGeom prst="rect">
            <a:avLst/>
          </a:prstGeom>
          <a:ln w="12700">
            <a:miter lim="400000"/>
          </a:ln>
        </p:spPr>
      </p:pic>
      <p:sp>
        <p:nvSpPr>
          <p:cNvPr id="3152" name="Shape 3152"/>
          <p:cNvSpPr/>
          <p:nvPr/>
        </p:nvSpPr>
        <p:spPr>
          <a:xfrm rot="5400000">
            <a:off x="169069" y="3964514"/>
            <a:ext cx="3967770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lang="en-US" smtClean="0"/>
              <a:t>modeling</a:t>
            </a:r>
            <a:r>
              <a:rPr smtClean="0"/>
              <a:t> </a:t>
            </a:r>
            <a:r>
              <a:rPr/>
              <a:t>a polymorphic message</a:t>
            </a:r>
          </a:p>
        </p:txBody>
      </p:sp>
      <p:pic>
        <p:nvPicPr>
          <p:cNvPr id="3153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817812" y="5044015"/>
            <a:ext cx="8334376" cy="2169915"/>
          </a:xfrm>
          <a:prstGeom prst="rect">
            <a:avLst/>
          </a:prstGeom>
          <a:ln w="6350">
            <a:solidFill/>
            <a:round/>
          </a:ln>
        </p:spPr>
      </p:pic>
      <p:sp>
        <p:nvSpPr>
          <p:cNvPr id="3154" name="Shape 3154"/>
          <p:cNvSpPr/>
          <p:nvPr/>
        </p:nvSpPr>
        <p:spPr>
          <a:xfrm>
            <a:off x="4167187" y="5331857"/>
            <a:ext cx="395288" cy="305753"/>
          </a:xfrm>
          <a:prstGeom prst="roundRect">
            <a:avLst>
              <a:gd name="adj" fmla="val 45181"/>
            </a:avLst>
          </a:prstGeom>
          <a:ln w="38100">
            <a:solidFill>
              <a:srgbClr val="00882B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155" name="Shape 3155"/>
          <p:cNvSpPr/>
          <p:nvPr/>
        </p:nvSpPr>
        <p:spPr>
          <a:xfrm>
            <a:off x="3472916" y="5331857"/>
            <a:ext cx="494246" cy="305753"/>
          </a:xfrm>
          <a:prstGeom prst="roundRect">
            <a:avLst>
              <a:gd name="adj" fmla="val 43808"/>
            </a:avLst>
          </a:prstGeom>
          <a:ln w="38100">
            <a:solidFill>
              <a:srgbClr val="B36AE2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156" name="Shape 3156"/>
          <p:cNvSpPr/>
          <p:nvPr/>
        </p:nvSpPr>
        <p:spPr>
          <a:xfrm flipV="1">
            <a:off x="3913187" y="3900692"/>
            <a:ext cx="3383484" cy="1474980"/>
          </a:xfrm>
          <a:prstGeom prst="line">
            <a:avLst/>
          </a:prstGeom>
          <a:ln w="25400">
            <a:solidFill>
              <a:srgbClr val="B36AE2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157" name="Shape 3157"/>
          <p:cNvSpPr/>
          <p:nvPr/>
        </p:nvSpPr>
        <p:spPr>
          <a:xfrm flipH="1" flipV="1">
            <a:off x="3896980" y="4003244"/>
            <a:ext cx="407602" cy="1269876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910410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Shape 315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160" name="Shape 3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161" name="Shape 3161"/>
          <p:cNvSpPr>
            <a:spLocks noGrp="1"/>
          </p:cNvSpPr>
          <p:nvPr>
            <p:ph type="body" idx="1"/>
          </p:nvPr>
        </p:nvSpPr>
        <p:spPr>
          <a:xfrm>
            <a:off x="448561" y="1162753"/>
            <a:ext cx="107892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Relationship between class diagram and sequence diagram</a:t>
            </a:r>
          </a:p>
        </p:txBody>
      </p:sp>
      <p:sp>
        <p:nvSpPr>
          <p:cNvPr id="3168" name="Shape 3168"/>
          <p:cNvSpPr/>
          <p:nvPr/>
        </p:nvSpPr>
        <p:spPr>
          <a:xfrm flipH="1" flipV="1">
            <a:off x="2018175" y="4607396"/>
            <a:ext cx="8278944" cy="1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1873419" y="1639285"/>
            <a:ext cx="6778105" cy="2803011"/>
            <a:chOff x="1916690" y="1772270"/>
            <a:chExt cx="6778105" cy="2803011"/>
          </a:xfrm>
        </p:grpSpPr>
        <p:sp>
          <p:nvSpPr>
            <p:cNvPr id="3162" name="Shape 3162"/>
            <p:cNvSpPr/>
            <p:nvPr/>
          </p:nvSpPr>
          <p:spPr>
            <a:xfrm>
              <a:off x="3112500" y="1772270"/>
              <a:ext cx="1510358" cy="564899"/>
            </a:xfrm>
            <a:prstGeom prst="rect">
              <a:avLst/>
            </a:prstGeom>
            <a:ln w="6350">
              <a:solidFill/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:Cashier</a:t>
              </a:r>
            </a:p>
          </p:txBody>
        </p:sp>
        <p:sp>
          <p:nvSpPr>
            <p:cNvPr id="3163" name="Shape 3163"/>
            <p:cNvSpPr/>
            <p:nvPr/>
          </p:nvSpPr>
          <p:spPr>
            <a:xfrm>
              <a:off x="7184437" y="1772270"/>
              <a:ext cx="1510358" cy="564899"/>
            </a:xfrm>
            <a:prstGeom prst="rect">
              <a:avLst/>
            </a:prstGeom>
            <a:ln w="6350">
              <a:solidFill/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:Payment</a:t>
              </a:r>
            </a:p>
          </p:txBody>
        </p:sp>
        <p:sp>
          <p:nvSpPr>
            <p:cNvPr id="3164" name="Shape 3164"/>
            <p:cNvSpPr/>
            <p:nvPr/>
          </p:nvSpPr>
          <p:spPr>
            <a:xfrm flipV="1">
              <a:off x="3867678" y="2329948"/>
              <a:ext cx="1" cy="2245333"/>
            </a:xfrm>
            <a:prstGeom prst="line">
              <a:avLst/>
            </a:prstGeom>
            <a:ln w="25400">
              <a:solidFill/>
              <a:custDash>
                <a:ds d="200000" sp="200000"/>
              </a:custDash>
              <a:miter lim="400000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3781761" y="2715840"/>
              <a:ext cx="171835" cy="1336035"/>
            </a:xfrm>
            <a:prstGeom prst="rect">
              <a:avLst/>
            </a:prstGeom>
            <a:solidFill>
              <a:srgbClr val="FFFFFF"/>
            </a:solidFill>
            <a:ln w="63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 flipV="1">
              <a:off x="7939616" y="2329948"/>
              <a:ext cx="1" cy="2245333"/>
            </a:xfrm>
            <a:prstGeom prst="line">
              <a:avLst/>
            </a:prstGeom>
            <a:ln w="25400">
              <a:solidFill/>
              <a:custDash>
                <a:ds d="200000" sp="200000"/>
              </a:custDash>
              <a:miter lim="400000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7853699" y="3570602"/>
              <a:ext cx="171835" cy="886040"/>
            </a:xfrm>
            <a:prstGeom prst="rect">
              <a:avLst/>
            </a:prstGeom>
            <a:solidFill>
              <a:srgbClr val="FFFFFF"/>
            </a:solidFill>
            <a:ln w="63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 flipV="1">
              <a:off x="3950774" y="3586559"/>
              <a:ext cx="3905747" cy="1"/>
            </a:xfrm>
            <a:prstGeom prst="line">
              <a:avLst/>
            </a:prstGeom>
            <a:ln w="25400">
              <a:solidFill/>
              <a:round/>
              <a:tailEnd type="triangle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2276209" y="2724770"/>
              <a:ext cx="1516311" cy="1"/>
            </a:xfrm>
            <a:prstGeom prst="line">
              <a:avLst/>
            </a:prstGeom>
            <a:ln w="25400">
              <a:solidFill/>
              <a:round/>
              <a:tailEnd type="triangle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1916690" y="2376339"/>
              <a:ext cx="1428482" cy="3936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520" tIns="42520" rIns="42520" bIns="42520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pay(amount)</a:t>
              </a:r>
            </a:p>
          </p:txBody>
        </p:sp>
        <p:sp>
          <p:nvSpPr>
            <p:cNvPr id="3172" name="Shape 3172"/>
            <p:cNvSpPr/>
            <p:nvPr/>
          </p:nvSpPr>
          <p:spPr>
            <a:xfrm>
              <a:off x="5070476" y="3220072"/>
              <a:ext cx="1428482" cy="3936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520" tIns="42520" rIns="42520" bIns="42520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pay(amount)</a:t>
              </a:r>
            </a:p>
          </p:txBody>
        </p:sp>
      </p:grpSp>
      <p:sp>
        <p:nvSpPr>
          <p:cNvPr id="3181" name="Shape 3181"/>
          <p:cNvSpPr/>
          <p:nvPr/>
        </p:nvSpPr>
        <p:spPr>
          <a:xfrm>
            <a:off x="1663358" y="5196307"/>
            <a:ext cx="1556722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+pay(amount)</a:t>
            </a:r>
          </a:p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+…()</a:t>
            </a:r>
          </a:p>
        </p:txBody>
      </p:sp>
      <p:sp>
        <p:nvSpPr>
          <p:cNvPr id="3182" name="Shape 3182"/>
          <p:cNvSpPr/>
          <p:nvPr/>
        </p:nvSpPr>
        <p:spPr>
          <a:xfrm>
            <a:off x="7398586" y="5191155"/>
            <a:ext cx="1556722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+pay(amount)</a:t>
            </a:r>
          </a:p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+…()</a:t>
            </a:r>
          </a:p>
        </p:txBody>
      </p:sp>
      <p:sp>
        <p:nvSpPr>
          <p:cNvPr id="3184" name="Shape 3184"/>
          <p:cNvSpPr/>
          <p:nvPr/>
        </p:nvSpPr>
        <p:spPr>
          <a:xfrm>
            <a:off x="1703045" y="4950912"/>
            <a:ext cx="340748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-…</a:t>
            </a:r>
          </a:p>
        </p:txBody>
      </p:sp>
      <p:sp>
        <p:nvSpPr>
          <p:cNvPr id="3185" name="Shape 3185"/>
          <p:cNvSpPr/>
          <p:nvPr/>
        </p:nvSpPr>
        <p:spPr>
          <a:xfrm>
            <a:off x="7422014" y="4950912"/>
            <a:ext cx="340748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-…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24770" y="4745857"/>
            <a:ext cx="8357756" cy="1164208"/>
            <a:chOff x="1724770" y="4745857"/>
            <a:chExt cx="8357756" cy="1164208"/>
          </a:xfrm>
        </p:grpSpPr>
        <p:grpSp>
          <p:nvGrpSpPr>
            <p:cNvPr id="3176" name="Group 3176"/>
            <p:cNvGrpSpPr/>
            <p:nvPr/>
          </p:nvGrpSpPr>
          <p:grpSpPr>
            <a:xfrm>
              <a:off x="1724770" y="4796657"/>
              <a:ext cx="2619190" cy="1073056"/>
              <a:chOff x="0" y="-541860"/>
              <a:chExt cx="2793802" cy="1526123"/>
            </a:xfrm>
          </p:grpSpPr>
          <p:sp>
            <p:nvSpPr>
              <p:cNvPr id="3173" name="Shape 3173"/>
              <p:cNvSpPr/>
              <p:nvPr/>
            </p:nvSpPr>
            <p:spPr>
              <a:xfrm>
                <a:off x="0" y="-541860"/>
                <a:ext cx="2793802" cy="450848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Cashier</a:t>
                </a:r>
              </a:p>
            </p:txBody>
          </p:sp>
          <p:sp>
            <p:nvSpPr>
              <p:cNvPr id="3174" name="Shape 3174"/>
              <p:cNvSpPr/>
              <p:nvPr/>
            </p:nvSpPr>
            <p:spPr>
              <a:xfrm>
                <a:off x="0" y="-88793"/>
                <a:ext cx="2793802" cy="268955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175" name="Shape 3175"/>
              <p:cNvSpPr/>
              <p:nvPr/>
            </p:nvSpPr>
            <p:spPr>
              <a:xfrm>
                <a:off x="0" y="180849"/>
                <a:ext cx="2793802" cy="803414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endParaRPr/>
              </a:p>
            </p:txBody>
          </p:sp>
        </p:grpSp>
        <p:grpSp>
          <p:nvGrpSpPr>
            <p:cNvPr id="3180" name="Group 3180"/>
            <p:cNvGrpSpPr/>
            <p:nvPr/>
          </p:nvGrpSpPr>
          <p:grpSpPr>
            <a:xfrm>
              <a:off x="7463335" y="4745857"/>
              <a:ext cx="2619191" cy="1085755"/>
              <a:chOff x="0" y="-614108"/>
              <a:chExt cx="2793802" cy="1544184"/>
            </a:xfrm>
          </p:grpSpPr>
          <p:sp>
            <p:nvSpPr>
              <p:cNvPr id="3177" name="Shape 3177"/>
              <p:cNvSpPr/>
              <p:nvPr/>
            </p:nvSpPr>
            <p:spPr>
              <a:xfrm>
                <a:off x="0" y="-614108"/>
                <a:ext cx="2793802" cy="450848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Payment</a:t>
                </a:r>
              </a:p>
            </p:txBody>
          </p:sp>
          <p:sp>
            <p:nvSpPr>
              <p:cNvPr id="3178" name="Shape 3178"/>
              <p:cNvSpPr/>
              <p:nvPr/>
            </p:nvSpPr>
            <p:spPr>
              <a:xfrm>
                <a:off x="0" y="-161041"/>
                <a:ext cx="2793802" cy="268955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179" name="Shape 3179"/>
              <p:cNvSpPr/>
              <p:nvPr/>
            </p:nvSpPr>
            <p:spPr>
              <a:xfrm>
                <a:off x="0" y="126661"/>
                <a:ext cx="2793802" cy="803415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183" name="Shape 3183"/>
            <p:cNvSpPr/>
            <p:nvPr/>
          </p:nvSpPr>
          <p:spPr>
            <a:xfrm>
              <a:off x="4343804" y="5607341"/>
              <a:ext cx="3122067" cy="1"/>
            </a:xfrm>
            <a:prstGeom prst="line">
              <a:avLst/>
            </a:prstGeom>
            <a:ln w="25400">
              <a:solidFill/>
              <a:round/>
              <a:tailEnd type="arrow"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120194" y="5252467"/>
              <a:ext cx="1845198" cy="3936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520" tIns="42520" rIns="42520" bIns="42520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-currentPayment</a:t>
              </a:r>
            </a:p>
          </p:txBody>
        </p:sp>
        <p:sp>
          <p:nvSpPr>
            <p:cNvPr id="3187" name="Shape 3187"/>
            <p:cNvSpPr/>
            <p:nvPr/>
          </p:nvSpPr>
          <p:spPr>
            <a:xfrm>
              <a:off x="4334382" y="5516418"/>
              <a:ext cx="215714" cy="3936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520" tIns="42520" rIns="42520" bIns="42520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3188" name="Shape 3188"/>
            <p:cNvSpPr/>
            <p:nvPr/>
          </p:nvSpPr>
          <p:spPr>
            <a:xfrm>
              <a:off x="7152194" y="5516418"/>
              <a:ext cx="215714" cy="3936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520" tIns="42520" rIns="42520" bIns="42520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563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Shape 319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191" name="Shape 3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 from use-case</a:t>
            </a:r>
          </a:p>
        </p:txBody>
      </p:sp>
      <p:pic>
        <p:nvPicPr>
          <p:cNvPr id="3192" name="image6.png" descr="0104cf4"/>
          <p:cNvPicPr/>
          <p:nvPr/>
        </p:nvPicPr>
        <p:blipFill>
          <a:blip r:embed="rId2"/>
          <a:stretch>
            <a:fillRect/>
          </a:stretch>
        </p:blipFill>
        <p:spPr>
          <a:xfrm>
            <a:off x="431801" y="1073429"/>
            <a:ext cx="11557000" cy="54731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2562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Shape 3194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195" name="Shape 3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196" name="Shape 31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Example: Cash withdrawal at the bank</a:t>
            </a:r>
          </a:p>
        </p:txBody>
      </p:sp>
      <p:pic>
        <p:nvPicPr>
          <p:cNvPr id="3197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591412" y="1953482"/>
            <a:ext cx="7865009" cy="3878433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1631080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Shape 319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200" name="Shape 3200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74904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201" name="Shape 3201"/>
          <p:cNvSpPr>
            <a:spLocks noGrp="1"/>
          </p:cNvSpPr>
          <p:nvPr>
            <p:ph type="body" idx="1"/>
          </p:nvPr>
        </p:nvSpPr>
        <p:spPr>
          <a:xfrm>
            <a:off x="400635" y="990600"/>
            <a:ext cx="11442837" cy="6049932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  <a:defRPr sz="1800"/>
            </a:pPr>
            <a:r>
              <a:rPr sz="2800"/>
              <a:t>Example: Cash withdrawal at the </a:t>
            </a:r>
            <a:r>
              <a:rPr sz="2800" smtClean="0"/>
              <a:t>bank</a:t>
            </a:r>
            <a:endParaRPr lang="en-US" sz="2800" smtClean="0"/>
          </a:p>
          <a:p>
            <a:pPr marL="0" lvl="0" indent="0">
              <a:buNone/>
              <a:defRPr sz="1800"/>
            </a:pPr>
            <a:endParaRPr lang="en-US" sz="2000"/>
          </a:p>
          <a:p>
            <a:pPr marL="0" lvl="0" indent="0">
              <a:buNone/>
              <a:defRPr sz="1800"/>
            </a:pPr>
            <a:endParaRPr lang="en-US" sz="2000" smtClean="0"/>
          </a:p>
          <a:p>
            <a:pPr marL="0" lvl="0" indent="0">
              <a:buNone/>
              <a:defRPr sz="1800"/>
            </a:pPr>
            <a:endParaRPr lang="en-US" sz="2000"/>
          </a:p>
          <a:p>
            <a:pPr marL="0" lvl="0" indent="0">
              <a:buNone/>
              <a:defRPr sz="1800"/>
            </a:pPr>
            <a:endParaRPr sz="2000"/>
          </a:p>
        </p:txBody>
      </p:sp>
      <p:grpSp>
        <p:nvGrpSpPr>
          <p:cNvPr id="3204" name="Group 3204"/>
          <p:cNvGrpSpPr/>
          <p:nvPr/>
        </p:nvGrpSpPr>
        <p:grpSpPr>
          <a:xfrm>
            <a:off x="345552" y="1114166"/>
            <a:ext cx="732135" cy="1042066"/>
            <a:chOff x="0" y="0"/>
            <a:chExt cx="780943" cy="1482048"/>
          </a:xfrm>
        </p:grpSpPr>
        <p:pic>
          <p:nvPicPr>
            <p:cNvPr id="3202" name="Screen Shot 2015-06-11 at 09.27.21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8755" y="0"/>
              <a:ext cx="722188" cy="1074473"/>
            </a:xfrm>
            <a:prstGeom prst="rect">
              <a:avLst/>
            </a:prstGeom>
            <a:ln w="6350" cap="flat">
              <a:noFill/>
              <a:round/>
            </a:ln>
            <a:effectLst/>
          </p:spPr>
        </p:pic>
        <p:sp>
          <p:nvSpPr>
            <p:cNvPr id="3203" name="Shape 3203"/>
            <p:cNvSpPr/>
            <p:nvPr/>
          </p:nvSpPr>
          <p:spPr>
            <a:xfrm>
              <a:off x="0" y="898412"/>
              <a:ext cx="714383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Teller</a:t>
              </a:r>
            </a:p>
          </p:txBody>
        </p:sp>
      </p:grpSp>
      <p:sp>
        <p:nvSpPr>
          <p:cNvPr id="3205" name="Shape 3205"/>
          <p:cNvSpPr/>
          <p:nvPr/>
        </p:nvSpPr>
        <p:spPr>
          <a:xfrm>
            <a:off x="3854917" y="1330523"/>
            <a:ext cx="2631715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W1 :  WicketSystem</a:t>
            </a:r>
          </a:p>
        </p:txBody>
      </p:sp>
      <p:sp>
        <p:nvSpPr>
          <p:cNvPr id="3206" name="Shape 3206"/>
          <p:cNvSpPr/>
          <p:nvPr/>
        </p:nvSpPr>
        <p:spPr>
          <a:xfrm>
            <a:off x="9211756" y="1330523"/>
            <a:ext cx="2631716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C1 :  CentralSystem</a:t>
            </a:r>
          </a:p>
        </p:txBody>
      </p:sp>
      <p:sp>
        <p:nvSpPr>
          <p:cNvPr id="3207" name="Shape 3207"/>
          <p:cNvSpPr/>
          <p:nvPr/>
        </p:nvSpPr>
        <p:spPr>
          <a:xfrm flipV="1">
            <a:off x="739160" y="2138231"/>
            <a:ext cx="1" cy="4299363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08" name="Shape 3208"/>
          <p:cNvSpPr/>
          <p:nvPr/>
        </p:nvSpPr>
        <p:spPr>
          <a:xfrm>
            <a:off x="653242" y="2309812"/>
            <a:ext cx="149078" cy="3956202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09" name="Shape 3209"/>
          <p:cNvSpPr/>
          <p:nvPr/>
        </p:nvSpPr>
        <p:spPr>
          <a:xfrm flipV="1">
            <a:off x="5170774" y="1892543"/>
            <a:ext cx="1" cy="4594012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10" name="Shape 3210"/>
          <p:cNvSpPr/>
          <p:nvPr/>
        </p:nvSpPr>
        <p:spPr>
          <a:xfrm>
            <a:off x="5084857" y="2309812"/>
            <a:ext cx="190098" cy="3956201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11" name="Shape 3211"/>
          <p:cNvSpPr/>
          <p:nvPr/>
        </p:nvSpPr>
        <p:spPr>
          <a:xfrm flipV="1">
            <a:off x="10527615" y="1892543"/>
            <a:ext cx="1" cy="4594013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12" name="Shape 3212"/>
          <p:cNvSpPr/>
          <p:nvPr/>
        </p:nvSpPr>
        <p:spPr>
          <a:xfrm>
            <a:off x="10441698" y="3025071"/>
            <a:ext cx="182873" cy="722576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13" name="Shape 3213"/>
          <p:cNvSpPr/>
          <p:nvPr/>
        </p:nvSpPr>
        <p:spPr>
          <a:xfrm>
            <a:off x="825251" y="2323281"/>
            <a:ext cx="4259432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14" name="Shape 3214"/>
          <p:cNvSpPr/>
          <p:nvPr/>
        </p:nvSpPr>
        <p:spPr>
          <a:xfrm>
            <a:off x="2074412" y="1956794"/>
            <a:ext cx="155261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openSession()</a:t>
            </a:r>
          </a:p>
        </p:txBody>
      </p:sp>
      <p:sp>
        <p:nvSpPr>
          <p:cNvPr id="3215" name="Shape 3215"/>
          <p:cNvSpPr/>
          <p:nvPr/>
        </p:nvSpPr>
        <p:spPr>
          <a:xfrm>
            <a:off x="825253" y="2766955"/>
            <a:ext cx="4259431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16" name="Shape 3216"/>
          <p:cNvSpPr/>
          <p:nvPr/>
        </p:nvSpPr>
        <p:spPr>
          <a:xfrm>
            <a:off x="2074412" y="2400468"/>
            <a:ext cx="165841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enterAccount()</a:t>
            </a:r>
          </a:p>
        </p:txBody>
      </p:sp>
      <p:sp>
        <p:nvSpPr>
          <p:cNvPr id="3217" name="Shape 3217"/>
          <p:cNvSpPr/>
          <p:nvPr/>
        </p:nvSpPr>
        <p:spPr>
          <a:xfrm>
            <a:off x="5274350" y="3427751"/>
            <a:ext cx="5179052" cy="1"/>
          </a:xfrm>
          <a:prstGeom prst="line">
            <a:avLst/>
          </a:prstGeom>
          <a:ln w="25400">
            <a:solidFill/>
            <a:prstDash val="sysDot"/>
            <a:miter lim="400000"/>
            <a:head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18" name="Shape 3218"/>
          <p:cNvSpPr/>
          <p:nvPr/>
        </p:nvSpPr>
        <p:spPr>
          <a:xfrm>
            <a:off x="6508828" y="2665382"/>
            <a:ext cx="1917526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validateAccount()</a:t>
            </a:r>
          </a:p>
        </p:txBody>
      </p:sp>
      <p:sp>
        <p:nvSpPr>
          <p:cNvPr id="3219" name="Shape 3219"/>
          <p:cNvSpPr/>
          <p:nvPr/>
        </p:nvSpPr>
        <p:spPr>
          <a:xfrm>
            <a:off x="5274350" y="4473319"/>
            <a:ext cx="5179052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20" name="Shape 3220"/>
          <p:cNvSpPr/>
          <p:nvPr/>
        </p:nvSpPr>
        <p:spPr>
          <a:xfrm>
            <a:off x="6508827" y="3099895"/>
            <a:ext cx="1927144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account validated</a:t>
            </a:r>
          </a:p>
        </p:txBody>
      </p:sp>
      <p:sp>
        <p:nvSpPr>
          <p:cNvPr id="3221" name="Shape 3221"/>
          <p:cNvSpPr/>
          <p:nvPr/>
        </p:nvSpPr>
        <p:spPr>
          <a:xfrm>
            <a:off x="828555" y="3786759"/>
            <a:ext cx="4259431" cy="1"/>
          </a:xfrm>
          <a:prstGeom prst="line">
            <a:avLst/>
          </a:prstGeom>
          <a:ln w="25400">
            <a:solidFill/>
            <a:round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22" name="Shape 3222"/>
          <p:cNvSpPr/>
          <p:nvPr/>
        </p:nvSpPr>
        <p:spPr>
          <a:xfrm>
            <a:off x="1565490" y="3440302"/>
            <a:ext cx="2585016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requestOperationType()</a:t>
            </a:r>
          </a:p>
        </p:txBody>
      </p:sp>
      <p:sp>
        <p:nvSpPr>
          <p:cNvPr id="3223" name="Shape 3223"/>
          <p:cNvSpPr/>
          <p:nvPr/>
        </p:nvSpPr>
        <p:spPr>
          <a:xfrm>
            <a:off x="841105" y="4189549"/>
            <a:ext cx="4259432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24" name="Shape 3224"/>
          <p:cNvSpPr/>
          <p:nvPr/>
        </p:nvSpPr>
        <p:spPr>
          <a:xfrm>
            <a:off x="1546909" y="3841058"/>
            <a:ext cx="254192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withdrawCash(amount)</a:t>
            </a:r>
          </a:p>
        </p:txBody>
      </p:sp>
      <p:sp>
        <p:nvSpPr>
          <p:cNvPr id="3225" name="Shape 3225"/>
          <p:cNvSpPr/>
          <p:nvPr/>
        </p:nvSpPr>
        <p:spPr>
          <a:xfrm>
            <a:off x="6491574" y="4106832"/>
            <a:ext cx="249909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verifyAccountBalance()</a:t>
            </a:r>
          </a:p>
        </p:txBody>
      </p:sp>
      <p:sp>
        <p:nvSpPr>
          <p:cNvPr id="3226" name="Shape 3226"/>
          <p:cNvSpPr/>
          <p:nvPr/>
        </p:nvSpPr>
        <p:spPr>
          <a:xfrm>
            <a:off x="5283480" y="3022939"/>
            <a:ext cx="5179053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27" name="Shape 3227"/>
          <p:cNvSpPr/>
          <p:nvPr/>
        </p:nvSpPr>
        <p:spPr>
          <a:xfrm>
            <a:off x="5258477" y="4849934"/>
            <a:ext cx="5179053" cy="1"/>
          </a:xfrm>
          <a:prstGeom prst="line">
            <a:avLst/>
          </a:prstGeom>
          <a:ln w="25400">
            <a:solidFill/>
            <a:prstDash val="sysDot"/>
            <a:miter lim="400000"/>
            <a:head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28" name="Shape 3228"/>
          <p:cNvSpPr/>
          <p:nvPr/>
        </p:nvSpPr>
        <p:spPr>
          <a:xfrm>
            <a:off x="6834622" y="4532487"/>
            <a:ext cx="12592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balance OK</a:t>
            </a:r>
          </a:p>
        </p:txBody>
      </p:sp>
      <p:sp>
        <p:nvSpPr>
          <p:cNvPr id="3229" name="Shape 3229"/>
          <p:cNvSpPr/>
          <p:nvPr/>
        </p:nvSpPr>
        <p:spPr>
          <a:xfrm>
            <a:off x="5259669" y="5447659"/>
            <a:ext cx="5179053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30" name="Shape 3230"/>
          <p:cNvSpPr/>
          <p:nvPr/>
        </p:nvSpPr>
        <p:spPr>
          <a:xfrm>
            <a:off x="6453081" y="5081172"/>
            <a:ext cx="24562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debitAccount(amount)</a:t>
            </a:r>
          </a:p>
        </p:txBody>
      </p:sp>
      <p:sp>
        <p:nvSpPr>
          <p:cNvPr id="3231" name="Shape 3231"/>
          <p:cNvSpPr/>
          <p:nvPr/>
        </p:nvSpPr>
        <p:spPr>
          <a:xfrm>
            <a:off x="5279515" y="5824274"/>
            <a:ext cx="5179052" cy="1"/>
          </a:xfrm>
          <a:prstGeom prst="line">
            <a:avLst/>
          </a:prstGeom>
          <a:ln w="25400">
            <a:solidFill/>
            <a:prstDash val="sysDot"/>
            <a:miter lim="400000"/>
            <a:head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32" name="Shape 3232"/>
          <p:cNvSpPr/>
          <p:nvPr/>
        </p:nvSpPr>
        <p:spPr>
          <a:xfrm>
            <a:off x="6796129" y="5506827"/>
            <a:ext cx="177460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account debited</a:t>
            </a:r>
          </a:p>
        </p:txBody>
      </p:sp>
      <p:sp>
        <p:nvSpPr>
          <p:cNvPr id="3233" name="Shape 3233"/>
          <p:cNvSpPr/>
          <p:nvPr/>
        </p:nvSpPr>
        <p:spPr>
          <a:xfrm>
            <a:off x="10441698" y="4448800"/>
            <a:ext cx="182873" cy="722575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34" name="Shape 3234"/>
          <p:cNvSpPr/>
          <p:nvPr/>
        </p:nvSpPr>
        <p:spPr>
          <a:xfrm>
            <a:off x="10441698" y="5445127"/>
            <a:ext cx="182873" cy="722576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35" name="Shape 3235"/>
          <p:cNvSpPr/>
          <p:nvPr/>
        </p:nvSpPr>
        <p:spPr>
          <a:xfrm>
            <a:off x="818922" y="6107608"/>
            <a:ext cx="4259432" cy="1"/>
          </a:xfrm>
          <a:prstGeom prst="line">
            <a:avLst/>
          </a:prstGeom>
          <a:ln w="25400">
            <a:solidFill/>
            <a:round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236" name="Shape 3236"/>
          <p:cNvSpPr/>
          <p:nvPr/>
        </p:nvSpPr>
        <p:spPr>
          <a:xfrm>
            <a:off x="2074287" y="5725322"/>
            <a:ext cx="1450731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deliverCash()</a:t>
            </a:r>
          </a:p>
        </p:txBody>
      </p:sp>
    </p:spTree>
    <p:extLst>
      <p:ext uri="{BB962C8B-B14F-4D97-AF65-F5344CB8AC3E}">
        <p14:creationId xmlns:p14="http://schemas.microsoft.com/office/powerpoint/2010/main" val="1410775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Shape 323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239" name="Shape 3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240" name="Shape 32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Example: Use-case “cash payment”</a:t>
            </a:r>
          </a:p>
        </p:txBody>
      </p:sp>
      <p:pic>
        <p:nvPicPr>
          <p:cNvPr id="3241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073254" y="2170056"/>
            <a:ext cx="9129924" cy="3851686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2132719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Shape 229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298" name="Shape 22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3600" b="1"/>
              <a:t>Dynamic behavioral </a:t>
            </a:r>
            <a:r>
              <a:rPr lang="en-US" sz="3600" b="1" smtClean="0"/>
              <a:t>modeling</a:t>
            </a:r>
            <a:endParaRPr sz="3600" b="1"/>
          </a:p>
        </p:txBody>
      </p:sp>
      <p:sp>
        <p:nvSpPr>
          <p:cNvPr id="2299" name="Shape 2299"/>
          <p:cNvSpPr>
            <a:spLocks noGrp="1"/>
          </p:cNvSpPr>
          <p:nvPr>
            <p:ph type="body" idx="1"/>
          </p:nvPr>
        </p:nvSpPr>
        <p:spPr>
          <a:xfrm>
            <a:off x="330201" y="1320136"/>
            <a:ext cx="11480800" cy="5207663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2800"/>
              <a:t>Difficulties</a:t>
            </a:r>
          </a:p>
          <a:p>
            <a:pPr lvl="1">
              <a:defRPr sz="1800"/>
            </a:pPr>
            <a:r>
              <a:rPr lang="en-US" sz="2400" smtClean="0"/>
              <a:t>modeling</a:t>
            </a:r>
            <a:r>
              <a:rPr sz="2400" smtClean="0"/>
              <a:t> </a:t>
            </a:r>
            <a:r>
              <a:rPr sz="2400"/>
              <a:t>of the dynamic </a:t>
            </a:r>
            <a:r>
              <a:rPr lang="en-US" sz="2400" smtClean="0"/>
              <a:t>behavior</a:t>
            </a:r>
            <a:r>
              <a:rPr sz="2400" smtClean="0"/>
              <a:t>s </a:t>
            </a:r>
            <a:r>
              <a:rPr sz="2400"/>
              <a:t>of a complex system is always difficult</a:t>
            </a:r>
          </a:p>
          <a:p>
            <a:pPr lvl="2">
              <a:defRPr sz="1800"/>
            </a:pPr>
            <a:r>
              <a:rPr sz="2000"/>
              <a:t>Too many features</a:t>
            </a:r>
          </a:p>
          <a:p>
            <a:pPr lvl="2">
              <a:defRPr sz="1800"/>
            </a:pPr>
            <a:r>
              <a:rPr sz="2000"/>
              <a:t>Too many paths</a:t>
            </a:r>
          </a:p>
          <a:p>
            <a:pPr lvl="1">
              <a:defRPr sz="1800"/>
            </a:pPr>
            <a:r>
              <a:rPr sz="2400"/>
              <a:t>The collaborations between objects are complicated</a:t>
            </a:r>
          </a:p>
          <a:p>
            <a:pPr lvl="1">
              <a:defRPr sz="1800"/>
            </a:pPr>
            <a:r>
              <a:rPr sz="2400"/>
              <a:t>It is not easy to allocate and carry out responsibilities</a:t>
            </a:r>
          </a:p>
          <a:p>
            <a:pPr lvl="1">
              <a:defRPr sz="1800"/>
            </a:pPr>
            <a:endParaRPr/>
          </a:p>
          <a:p>
            <a:pPr lvl="0">
              <a:defRPr sz="1800"/>
            </a:pPr>
            <a:r>
              <a:rPr sz="2800"/>
              <a:t>Suggestions</a:t>
            </a:r>
          </a:p>
          <a:p>
            <a:pPr lvl="1">
              <a:defRPr sz="1800"/>
            </a:pPr>
            <a:r>
              <a:rPr sz="2400"/>
              <a:t>Focusing on the communication of one dynamic aspect of the system to better master the complexity</a:t>
            </a:r>
          </a:p>
          <a:p>
            <a:pPr lvl="1">
              <a:defRPr sz="1800"/>
            </a:pPr>
            <a:r>
              <a:rPr lang="en-US" sz="2400" smtClean="0"/>
              <a:t>modeling</a:t>
            </a:r>
            <a:r>
              <a:rPr sz="2400" smtClean="0"/>
              <a:t> </a:t>
            </a:r>
            <a:r>
              <a:rPr sz="2400"/>
              <a:t>only the essential elements</a:t>
            </a:r>
          </a:p>
          <a:p>
            <a:pPr lvl="1">
              <a:defRPr sz="1800"/>
            </a:pPr>
            <a:r>
              <a:rPr sz="2400"/>
              <a:t>Providing a detail suitable for each level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670350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Shape 3243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244" name="Shape 3244"/>
          <p:cNvSpPr>
            <a:spLocks noGrp="1"/>
          </p:cNvSpPr>
          <p:nvPr>
            <p:ph type="title"/>
          </p:nvPr>
        </p:nvSpPr>
        <p:spPr>
          <a:xfrm>
            <a:off x="2023154" y="301626"/>
            <a:ext cx="9310315" cy="60007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245" name="Shape 3245"/>
          <p:cNvSpPr>
            <a:spLocks noGrp="1"/>
          </p:cNvSpPr>
          <p:nvPr>
            <p:ph type="body" idx="1"/>
          </p:nvPr>
        </p:nvSpPr>
        <p:spPr>
          <a:xfrm>
            <a:off x="417163" y="1113267"/>
            <a:ext cx="11373947" cy="56718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Example: Use-case “cash payment”</a:t>
            </a:r>
          </a:p>
        </p:txBody>
      </p:sp>
      <p:grpSp>
        <p:nvGrpSpPr>
          <p:cNvPr id="3277" name="Group 3277"/>
          <p:cNvGrpSpPr/>
          <p:nvPr/>
        </p:nvGrpSpPr>
        <p:grpSpPr>
          <a:xfrm>
            <a:off x="493394" y="1505514"/>
            <a:ext cx="10540196" cy="5167940"/>
            <a:chOff x="0" y="0"/>
            <a:chExt cx="11242874" cy="7349956"/>
          </a:xfrm>
        </p:grpSpPr>
        <p:grpSp>
          <p:nvGrpSpPr>
            <p:cNvPr id="3249" name="Group 3249"/>
            <p:cNvGrpSpPr/>
            <p:nvPr/>
          </p:nvGrpSpPr>
          <p:grpSpPr>
            <a:xfrm>
              <a:off x="0" y="0"/>
              <a:ext cx="1616274" cy="7349956"/>
              <a:chOff x="0" y="0"/>
              <a:chExt cx="1616273" cy="7349955"/>
            </a:xfrm>
          </p:grpSpPr>
          <p:sp>
            <p:nvSpPr>
              <p:cNvPr id="3246" name="Shape 3246"/>
              <p:cNvSpPr/>
              <p:nvPr/>
            </p:nvSpPr>
            <p:spPr>
              <a:xfrm>
                <a:off x="0" y="0"/>
                <a:ext cx="1616274" cy="803412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 u="sng"/>
                </a:lvl1pPr>
              </a:lstStyle>
              <a:p>
                <a:pPr lvl="0">
                  <a:defRPr sz="1800" u="none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:Cashier</a:t>
                </a:r>
              </a:p>
            </p:txBody>
          </p:sp>
          <p:sp>
            <p:nvSpPr>
              <p:cNvPr id="3247" name="Shape 3247"/>
              <p:cNvSpPr/>
              <p:nvPr/>
            </p:nvSpPr>
            <p:spPr>
              <a:xfrm flipV="1">
                <a:off x="808136" y="816250"/>
                <a:ext cx="1" cy="65337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3248" name="Shape 3248"/>
              <p:cNvSpPr/>
              <p:nvPr/>
            </p:nvSpPr>
            <p:spPr>
              <a:xfrm>
                <a:off x="716491" y="1409699"/>
                <a:ext cx="202771" cy="5626597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grpSp>
          <p:nvGrpSpPr>
            <p:cNvPr id="3253" name="Group 3253"/>
            <p:cNvGrpSpPr/>
            <p:nvPr/>
          </p:nvGrpSpPr>
          <p:grpSpPr>
            <a:xfrm>
              <a:off x="3208866" y="0"/>
              <a:ext cx="1616275" cy="7349956"/>
              <a:chOff x="0" y="0"/>
              <a:chExt cx="1616273" cy="7349955"/>
            </a:xfrm>
          </p:grpSpPr>
          <p:sp>
            <p:nvSpPr>
              <p:cNvPr id="3250" name="Shape 3250"/>
              <p:cNvSpPr/>
              <p:nvPr/>
            </p:nvSpPr>
            <p:spPr>
              <a:xfrm>
                <a:off x="0" y="0"/>
                <a:ext cx="1616274" cy="803412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 u="sng"/>
                </a:lvl1pPr>
              </a:lstStyle>
              <a:p>
                <a:pPr lvl="0">
                  <a:defRPr sz="1800" u="none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:CashDesk</a:t>
                </a:r>
              </a:p>
            </p:txBody>
          </p:sp>
          <p:sp>
            <p:nvSpPr>
              <p:cNvPr id="3251" name="Shape 3251"/>
              <p:cNvSpPr/>
              <p:nvPr/>
            </p:nvSpPr>
            <p:spPr>
              <a:xfrm flipV="1">
                <a:off x="808136" y="816250"/>
                <a:ext cx="1" cy="65337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3252" name="Shape 3252"/>
              <p:cNvSpPr/>
              <p:nvPr/>
            </p:nvSpPr>
            <p:spPr>
              <a:xfrm>
                <a:off x="716491" y="1409699"/>
                <a:ext cx="202771" cy="5626597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grpSp>
          <p:nvGrpSpPr>
            <p:cNvPr id="3257" name="Group 3257"/>
            <p:cNvGrpSpPr/>
            <p:nvPr/>
          </p:nvGrpSpPr>
          <p:grpSpPr>
            <a:xfrm>
              <a:off x="6417733" y="0"/>
              <a:ext cx="1616274" cy="7349956"/>
              <a:chOff x="0" y="0"/>
              <a:chExt cx="1616273" cy="7349955"/>
            </a:xfrm>
          </p:grpSpPr>
          <p:sp>
            <p:nvSpPr>
              <p:cNvPr id="3254" name="Shape 3254"/>
              <p:cNvSpPr/>
              <p:nvPr/>
            </p:nvSpPr>
            <p:spPr>
              <a:xfrm>
                <a:off x="0" y="0"/>
                <a:ext cx="1616274" cy="803412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 u="sng"/>
                </a:lvl1pPr>
              </a:lstStyle>
              <a:p>
                <a:pPr lvl="0">
                  <a:defRPr sz="1800" u="none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:Sale</a:t>
                </a:r>
              </a:p>
            </p:txBody>
          </p:sp>
          <p:sp>
            <p:nvSpPr>
              <p:cNvPr id="3255" name="Shape 3255"/>
              <p:cNvSpPr/>
              <p:nvPr/>
            </p:nvSpPr>
            <p:spPr>
              <a:xfrm flipV="1">
                <a:off x="808136" y="816250"/>
                <a:ext cx="1" cy="65337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3256" name="Shape 3256"/>
              <p:cNvSpPr/>
              <p:nvPr/>
            </p:nvSpPr>
            <p:spPr>
              <a:xfrm>
                <a:off x="716491" y="1409699"/>
                <a:ext cx="202771" cy="5626597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3258" name="Shape 3258"/>
            <p:cNvSpPr/>
            <p:nvPr/>
          </p:nvSpPr>
          <p:spPr>
            <a:xfrm>
              <a:off x="9626600" y="2472266"/>
              <a:ext cx="1616274" cy="803413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:Payment</a:t>
              </a:r>
            </a:p>
          </p:txBody>
        </p:sp>
        <p:sp>
          <p:nvSpPr>
            <p:cNvPr id="3259" name="Shape 3259"/>
            <p:cNvSpPr/>
            <p:nvPr/>
          </p:nvSpPr>
          <p:spPr>
            <a:xfrm flipV="1">
              <a:off x="10434736" y="3269922"/>
              <a:ext cx="1" cy="408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10343091" y="3865033"/>
              <a:ext cx="183291" cy="1541531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919440" y="1411922"/>
              <a:ext cx="30086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1576116" y="878805"/>
              <a:ext cx="1541551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pay(amount)</a:t>
              </a:r>
            </a:p>
          </p:txBody>
        </p:sp>
        <p:sp>
          <p:nvSpPr>
            <p:cNvPr id="3263" name="Shape 3263"/>
            <p:cNvSpPr/>
            <p:nvPr/>
          </p:nvSpPr>
          <p:spPr>
            <a:xfrm>
              <a:off x="4147279" y="2055389"/>
              <a:ext cx="300866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4803954" y="1522272"/>
              <a:ext cx="1541551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pay(amount)</a:t>
              </a:r>
            </a:p>
          </p:txBody>
        </p:sp>
        <p:sp>
          <p:nvSpPr>
            <p:cNvPr id="3265" name="Shape 3265"/>
            <p:cNvSpPr/>
            <p:nvPr/>
          </p:nvSpPr>
          <p:spPr>
            <a:xfrm>
              <a:off x="7345640" y="2936442"/>
              <a:ext cx="22635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7629783" y="2403326"/>
              <a:ext cx="1357089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&lt;&lt;create&gt;&gt;</a:t>
              </a:r>
            </a:p>
          </p:txBody>
        </p:sp>
        <p:sp>
          <p:nvSpPr>
            <p:cNvPr id="3267" name="Shape 3267"/>
            <p:cNvSpPr/>
            <p:nvPr/>
          </p:nvSpPr>
          <p:spPr>
            <a:xfrm>
              <a:off x="7303306" y="3894070"/>
              <a:ext cx="30086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7959983" y="3373653"/>
              <a:ext cx="1541551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pay(amount)</a:t>
              </a:r>
            </a:p>
          </p:txBody>
        </p:sp>
        <p:sp>
          <p:nvSpPr>
            <p:cNvPr id="3269" name="Shape 3269"/>
            <p:cNvSpPr/>
            <p:nvPr/>
          </p:nvSpPr>
          <p:spPr>
            <a:xfrm>
              <a:off x="7303240" y="4807352"/>
              <a:ext cx="300625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7721113" y="4343981"/>
              <a:ext cx="1639286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returnChange</a:t>
              </a:r>
            </a:p>
          </p:txBody>
        </p:sp>
        <p:sp>
          <p:nvSpPr>
            <p:cNvPr id="3271" name="Shape 3271"/>
            <p:cNvSpPr/>
            <p:nvPr/>
          </p:nvSpPr>
          <p:spPr>
            <a:xfrm>
              <a:off x="4102840" y="5389207"/>
              <a:ext cx="300625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4520713" y="4925836"/>
              <a:ext cx="1639286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returnChange</a:t>
              </a:r>
            </a:p>
          </p:txBody>
        </p:sp>
        <p:sp>
          <p:nvSpPr>
            <p:cNvPr id="3273" name="Shape 3273"/>
            <p:cNvSpPr/>
            <p:nvPr/>
          </p:nvSpPr>
          <p:spPr>
            <a:xfrm>
              <a:off x="919373" y="6041140"/>
              <a:ext cx="30062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1337247" y="5577771"/>
              <a:ext cx="1806853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returnChange()</a:t>
              </a:r>
            </a:p>
          </p:txBody>
        </p:sp>
        <p:sp>
          <p:nvSpPr>
            <p:cNvPr id="3275" name="Shape 3275"/>
            <p:cNvSpPr/>
            <p:nvPr/>
          </p:nvSpPr>
          <p:spPr>
            <a:xfrm>
              <a:off x="7328706" y="5767139"/>
              <a:ext cx="310161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7985383" y="5246722"/>
              <a:ext cx="1490664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&lt;&lt;destroy&gt;&gt;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450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Shape 327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280" name="Shape 3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Why not just code it?</a:t>
            </a:r>
          </a:p>
        </p:txBody>
      </p:sp>
      <p:sp>
        <p:nvSpPr>
          <p:cNvPr id="3281" name="Shape 3281"/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12845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Sequence diagrams can be somewhat close to the code level. So why not just code that algorithm rather than drawing it as a sequence diagram?</a:t>
            </a:r>
          </a:p>
          <a:p>
            <a:pPr lvl="1">
              <a:defRPr sz="1800"/>
            </a:pPr>
            <a:r>
              <a:rPr sz="2400"/>
              <a:t>a good sequence diagram is still a bit above the level of the real code (not EVERY line of code is drawn on the diagram)</a:t>
            </a:r>
          </a:p>
          <a:p>
            <a:pPr lvl="1">
              <a:defRPr sz="1800"/>
            </a:pPr>
            <a:r>
              <a:rPr sz="2400"/>
              <a:t>sequence diagrams are language-agnostic (can be implemented in many different languages)</a:t>
            </a:r>
          </a:p>
          <a:p>
            <a:pPr lvl="1">
              <a:defRPr sz="1800"/>
            </a:pPr>
            <a:r>
              <a:rPr sz="2400"/>
              <a:t>non-coders can do sequence diagrams</a:t>
            </a:r>
          </a:p>
          <a:p>
            <a:pPr lvl="1">
              <a:defRPr sz="1800"/>
            </a:pPr>
            <a:r>
              <a:rPr sz="2400"/>
              <a:t>easier to do sequence diagrams as a team</a:t>
            </a:r>
          </a:p>
          <a:p>
            <a:pPr lvl="1">
              <a:defRPr sz="1800"/>
            </a:pPr>
            <a:r>
              <a:rPr sz="2400"/>
              <a:t>can see many objects/classes at a time on same page (visual bandwidth)</a:t>
            </a:r>
          </a:p>
        </p:txBody>
      </p:sp>
    </p:spTree>
    <p:extLst>
      <p:ext uri="{BB962C8B-B14F-4D97-AF65-F5344CB8AC3E}">
        <p14:creationId xmlns:p14="http://schemas.microsoft.com/office/powerpoint/2010/main" val="3777445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Shape 3283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284" name="Shape 32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 smtClean="0"/>
              <a:t>Communication </a:t>
            </a:r>
            <a:r>
              <a:rPr sz="3600" b="1"/>
              <a:t>diagram</a:t>
            </a:r>
          </a:p>
        </p:txBody>
      </p:sp>
      <p:sp>
        <p:nvSpPr>
          <p:cNvPr id="3285" name="Shape 3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A </a:t>
            </a:r>
            <a:r>
              <a:rPr lang="en-US" sz="2800" smtClean="0"/>
              <a:t>Communication</a:t>
            </a:r>
            <a:r>
              <a:rPr sz="2800" smtClean="0"/>
              <a:t> </a:t>
            </a:r>
            <a:r>
              <a:rPr sz="2800"/>
              <a:t>diagram describes the interaction between objects</a:t>
            </a:r>
          </a:p>
          <a:p>
            <a:pPr lvl="1">
              <a:defRPr sz="1800"/>
            </a:pPr>
            <a:r>
              <a:rPr sz="2400"/>
              <a:t>A </a:t>
            </a:r>
            <a:r>
              <a:rPr lang="en-US" sz="2400" smtClean="0"/>
              <a:t>Communication</a:t>
            </a:r>
            <a:r>
              <a:rPr sz="2400" smtClean="0"/>
              <a:t> </a:t>
            </a:r>
            <a:r>
              <a:rPr sz="2400"/>
              <a:t>diagram is a graph whose</a:t>
            </a:r>
          </a:p>
          <a:p>
            <a:pPr lvl="2">
              <a:defRPr sz="1800"/>
            </a:pPr>
            <a:r>
              <a:rPr sz="2000"/>
              <a:t>nodes represent object</a:t>
            </a:r>
          </a:p>
          <a:p>
            <a:pPr lvl="2">
              <a:defRPr sz="1800"/>
            </a:pPr>
            <a:r>
              <a:rPr sz="2000"/>
              <a:t>edges represent the communication between objects</a:t>
            </a:r>
          </a:p>
          <a:p>
            <a:pPr lvl="1">
              <a:defRPr sz="1800"/>
            </a:pPr>
            <a:r>
              <a:rPr sz="2400"/>
              <a:t>The temporal ordering of messages is represented by a </a:t>
            </a:r>
            <a:r>
              <a:rPr sz="2400" b="1"/>
              <a:t>numbering</a:t>
            </a:r>
            <a:r>
              <a:rPr sz="2400"/>
              <a:t> of messages</a:t>
            </a:r>
          </a:p>
          <a:p>
            <a:pPr lvl="1">
              <a:defRPr sz="1800"/>
            </a:pPr>
            <a:r>
              <a:rPr lang="en-US" sz="2400" smtClean="0"/>
              <a:t>Communication</a:t>
            </a:r>
            <a:r>
              <a:rPr sz="2400" smtClean="0"/>
              <a:t> </a:t>
            </a:r>
            <a:r>
              <a:rPr sz="2400"/>
              <a:t>diagram is an extension of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1304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Shape 328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288" name="Shape 3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3600" b="1" smtClean="0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sp>
        <p:nvSpPr>
          <p:cNvPr id="3289" name="Shape 3289"/>
          <p:cNvSpPr>
            <a:spLocks noGrp="1"/>
          </p:cNvSpPr>
          <p:nvPr>
            <p:ph type="body" idx="1"/>
          </p:nvPr>
        </p:nvSpPr>
        <p:spPr>
          <a:xfrm>
            <a:off x="373982" y="1332837"/>
            <a:ext cx="11468100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Links</a:t>
            </a:r>
          </a:p>
          <a:p>
            <a:pPr lvl="1">
              <a:defRPr sz="1800"/>
            </a:pPr>
            <a:r>
              <a:rPr sz="2400"/>
              <a:t>A link shows the sending of a message from an object to another object</a:t>
            </a:r>
          </a:p>
          <a:p>
            <a:pPr lvl="1">
              <a:defRPr sz="1800"/>
            </a:pPr>
            <a:r>
              <a:rPr sz="2400"/>
              <a:t>Formally, a link is an instance of an association</a:t>
            </a:r>
          </a:p>
          <a:p>
            <a:pPr lvl="0">
              <a:defRPr sz="1800"/>
            </a:pPr>
            <a:r>
              <a:rPr sz="2800" smtClean="0"/>
              <a:t>Messages</a:t>
            </a:r>
            <a:endParaRPr sz="2800"/>
          </a:p>
          <a:p>
            <a:pPr lvl="1">
              <a:defRPr sz="1800"/>
            </a:pPr>
            <a:r>
              <a:rPr sz="2400"/>
              <a:t>Each message between objects is presented by an expression of message and an arrow showing the direction of the message</a:t>
            </a:r>
          </a:p>
        </p:txBody>
      </p:sp>
      <p:grpSp>
        <p:nvGrpSpPr>
          <p:cNvPr id="3305" name="Group 3305"/>
          <p:cNvGrpSpPr/>
          <p:nvPr/>
        </p:nvGrpSpPr>
        <p:grpSpPr>
          <a:xfrm>
            <a:off x="801584" y="4246673"/>
            <a:ext cx="6825446" cy="1306945"/>
            <a:chOff x="0" y="-1"/>
            <a:chExt cx="7280474" cy="1858765"/>
          </a:xfrm>
        </p:grpSpPr>
        <p:sp>
          <p:nvSpPr>
            <p:cNvPr id="3290" name="Shape 3290"/>
            <p:cNvSpPr/>
            <p:nvPr/>
          </p:nvSpPr>
          <p:spPr>
            <a:xfrm>
              <a:off x="0" y="1055352"/>
              <a:ext cx="1616274" cy="803412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:CashDesk</a:t>
              </a:r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664200" y="1055352"/>
              <a:ext cx="1616274" cy="803412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:Sale</a:t>
              </a: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1604411" y="1457057"/>
              <a:ext cx="40557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2525694" y="819942"/>
              <a:ext cx="943917" cy="583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1: pay()</a:t>
              </a:r>
            </a:p>
          </p:txBody>
        </p:sp>
        <p:sp>
          <p:nvSpPr>
            <p:cNvPr id="3294" name="Shape 3294"/>
            <p:cNvSpPr/>
            <p:nvPr/>
          </p:nvSpPr>
          <p:spPr>
            <a:xfrm>
              <a:off x="3585611" y="1149858"/>
              <a:ext cx="4330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667939" y="33802"/>
              <a:ext cx="821762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300"/>
                <a:t>Message</a:t>
              </a:r>
            </a:p>
          </p:txBody>
        </p:sp>
        <p:grpSp>
          <p:nvGrpSpPr>
            <p:cNvPr id="3298" name="Group 3298"/>
            <p:cNvGrpSpPr/>
            <p:nvPr/>
          </p:nvGrpSpPr>
          <p:grpSpPr>
            <a:xfrm>
              <a:off x="152775" y="-1"/>
              <a:ext cx="1958976" cy="381002"/>
              <a:chOff x="0" y="0"/>
              <a:chExt cx="1958975" cy="381000"/>
            </a:xfrm>
          </p:grpSpPr>
          <p:sp>
            <p:nvSpPr>
              <p:cNvPr id="3296" name="Shape 3296"/>
              <p:cNvSpPr/>
              <p:nvPr/>
            </p:nvSpPr>
            <p:spPr>
              <a:xfrm rot="16200000">
                <a:off x="788987" y="-788988"/>
                <a:ext cx="381001" cy="1958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3297" name="Shape 3297"/>
              <p:cNvSpPr/>
              <p:nvPr/>
            </p:nvSpPr>
            <p:spPr>
              <a:xfrm rot="16200000">
                <a:off x="1812726" y="-98624"/>
                <a:ext cx="47626" cy="24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3299" name="Shape 3299"/>
            <p:cNvSpPr/>
            <p:nvPr/>
          </p:nvSpPr>
          <p:spPr>
            <a:xfrm>
              <a:off x="5553288" y="33802"/>
              <a:ext cx="523013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300"/>
                <a:t>A link</a:t>
              </a:r>
            </a:p>
          </p:txBody>
        </p:sp>
        <p:grpSp>
          <p:nvGrpSpPr>
            <p:cNvPr id="3302" name="Group 3302"/>
            <p:cNvGrpSpPr/>
            <p:nvPr/>
          </p:nvGrpSpPr>
          <p:grpSpPr>
            <a:xfrm>
              <a:off x="4868709" y="-1"/>
              <a:ext cx="1958976" cy="381002"/>
              <a:chOff x="0" y="0"/>
              <a:chExt cx="1958975" cy="381000"/>
            </a:xfrm>
          </p:grpSpPr>
          <p:sp>
            <p:nvSpPr>
              <p:cNvPr id="3300" name="Shape 3300"/>
              <p:cNvSpPr/>
              <p:nvPr/>
            </p:nvSpPr>
            <p:spPr>
              <a:xfrm rot="16200000">
                <a:off x="788987" y="-788988"/>
                <a:ext cx="381001" cy="1958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3301" name="Shape 3301"/>
              <p:cNvSpPr/>
              <p:nvPr/>
            </p:nvSpPr>
            <p:spPr>
              <a:xfrm rot="16200000">
                <a:off x="1812726" y="-98624"/>
                <a:ext cx="47626" cy="24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3303" name="Shape 3303"/>
            <p:cNvSpPr/>
            <p:nvPr/>
          </p:nvSpPr>
          <p:spPr>
            <a:xfrm flipV="1">
              <a:off x="4640782" y="384437"/>
              <a:ext cx="908280" cy="10768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 flipH="1" flipV="1">
              <a:off x="1262276" y="384436"/>
              <a:ext cx="1614012" cy="630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pic>
        <p:nvPicPr>
          <p:cNvPr id="3306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5239" y="4350562"/>
            <a:ext cx="2605437" cy="1099169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4208629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Shape 330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309" name="Shape 33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3600" b="1" smtClean="0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sp>
        <p:nvSpPr>
          <p:cNvPr id="3310" name="Shape 3310"/>
          <p:cNvSpPr>
            <a:spLocks noGrp="1"/>
          </p:cNvSpPr>
          <p:nvPr>
            <p:ph type="body" idx="1"/>
          </p:nvPr>
        </p:nvSpPr>
        <p:spPr>
          <a:xfrm>
            <a:off x="368300" y="1236720"/>
            <a:ext cx="11442700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“creation” message and “destruction” message</a:t>
            </a:r>
          </a:p>
          <a:p>
            <a:pPr lvl="0">
              <a:defRPr sz="1800"/>
            </a:pPr>
            <a:endParaRPr sz="2000"/>
          </a:p>
          <a:p>
            <a:pPr lvl="0">
              <a:defRPr sz="1800"/>
            </a:pPr>
            <a:endParaRPr sz="2000"/>
          </a:p>
          <a:p>
            <a:pPr lvl="0">
              <a:defRPr sz="1800"/>
            </a:pPr>
            <a:endParaRPr sz="2000"/>
          </a:p>
          <a:p>
            <a:pPr lvl="0">
              <a:defRPr sz="1800"/>
            </a:pPr>
            <a:endParaRPr sz="2000"/>
          </a:p>
          <a:p>
            <a:pPr lvl="0">
              <a:defRPr sz="1800"/>
            </a:pPr>
            <a:r>
              <a:rPr sz="2800" smtClean="0"/>
              <a:t>Message </a:t>
            </a:r>
            <a:r>
              <a:rPr sz="2800"/>
              <a:t>numbering</a:t>
            </a:r>
          </a:p>
        </p:txBody>
      </p:sp>
      <p:sp>
        <p:nvSpPr>
          <p:cNvPr id="3311" name="Shape 3311"/>
          <p:cNvSpPr/>
          <p:nvPr/>
        </p:nvSpPr>
        <p:spPr>
          <a:xfrm>
            <a:off x="2683278" y="2107406"/>
            <a:ext cx="1515257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:CashDesk</a:t>
            </a:r>
          </a:p>
        </p:txBody>
      </p:sp>
      <p:sp>
        <p:nvSpPr>
          <p:cNvPr id="3312" name="Shape 3312"/>
          <p:cNvSpPr/>
          <p:nvPr/>
        </p:nvSpPr>
        <p:spPr>
          <a:xfrm>
            <a:off x="7993465" y="2107406"/>
            <a:ext cx="1515257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:Sale</a:t>
            </a:r>
          </a:p>
        </p:txBody>
      </p:sp>
      <p:sp>
        <p:nvSpPr>
          <p:cNvPr id="3313" name="Shape 3313"/>
          <p:cNvSpPr/>
          <p:nvPr/>
        </p:nvSpPr>
        <p:spPr>
          <a:xfrm>
            <a:off x="4187414" y="2389855"/>
            <a:ext cx="3802312" cy="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14" name="Shape 3314"/>
          <p:cNvSpPr/>
          <p:nvPr/>
        </p:nvSpPr>
        <p:spPr>
          <a:xfrm>
            <a:off x="5142186" y="1485900"/>
            <a:ext cx="1512030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1: &lt;&lt;create&gt;&gt;</a:t>
            </a:r>
          </a:p>
        </p:txBody>
      </p:sp>
      <p:sp>
        <p:nvSpPr>
          <p:cNvPr id="3315" name="Shape 3315"/>
          <p:cNvSpPr/>
          <p:nvPr/>
        </p:nvSpPr>
        <p:spPr>
          <a:xfrm>
            <a:off x="6913735" y="1682723"/>
            <a:ext cx="405953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16" name="Shape 3316"/>
          <p:cNvSpPr/>
          <p:nvPr/>
        </p:nvSpPr>
        <p:spPr>
          <a:xfrm>
            <a:off x="5150124" y="1856433"/>
            <a:ext cx="163725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2: &lt;&lt;destroy&gt;&gt;</a:t>
            </a:r>
          </a:p>
        </p:txBody>
      </p:sp>
      <p:sp>
        <p:nvSpPr>
          <p:cNvPr id="3317" name="Shape 3317"/>
          <p:cNvSpPr/>
          <p:nvPr/>
        </p:nvSpPr>
        <p:spPr>
          <a:xfrm>
            <a:off x="4762673" y="2053256"/>
            <a:ext cx="405953" cy="1"/>
          </a:xfrm>
          <a:prstGeom prst="line">
            <a:avLst/>
          </a:prstGeom>
          <a:ln w="25400">
            <a:solidFill/>
            <a:round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3318" name="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356723" y="3950858"/>
            <a:ext cx="8970554" cy="1977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1150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Shape 332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321" name="Shape 3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3600" b="1" smtClean="0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sp>
        <p:nvSpPr>
          <p:cNvPr id="3322" name="Shape 33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Conditional message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lang="en-US" sz="2800" smtClean="0"/>
              <a:t>modeling</a:t>
            </a:r>
            <a:r>
              <a:rPr sz="2800" smtClean="0"/>
              <a:t> </a:t>
            </a:r>
            <a:r>
              <a:rPr sz="2800"/>
              <a:t>a decision</a:t>
            </a:r>
          </a:p>
        </p:txBody>
      </p:sp>
      <p:pic>
        <p:nvPicPr>
          <p:cNvPr id="3323" name="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3039814" y="1510442"/>
            <a:ext cx="6112373" cy="715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4" name="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2570385" y="3587066"/>
            <a:ext cx="7051230" cy="29082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8127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Shape 332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327" name="Shape 3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3600" b="1" smtClean="0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sp>
        <p:nvSpPr>
          <p:cNvPr id="3328" name="Shape 33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US" sz="2800" smtClean="0"/>
              <a:t>modeling</a:t>
            </a:r>
            <a:r>
              <a:rPr sz="2800" smtClean="0"/>
              <a:t> </a:t>
            </a:r>
            <a:r>
              <a:rPr sz="2800"/>
              <a:t>an iteration</a:t>
            </a:r>
          </a:p>
        </p:txBody>
      </p:sp>
      <p:sp>
        <p:nvSpPr>
          <p:cNvPr id="3329" name="Shape 3329"/>
          <p:cNvSpPr/>
          <p:nvPr/>
        </p:nvSpPr>
        <p:spPr>
          <a:xfrm>
            <a:off x="2683278" y="2107406"/>
            <a:ext cx="1515257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:A</a:t>
            </a:r>
          </a:p>
        </p:txBody>
      </p:sp>
      <p:sp>
        <p:nvSpPr>
          <p:cNvPr id="3330" name="Shape 3330"/>
          <p:cNvSpPr/>
          <p:nvPr/>
        </p:nvSpPr>
        <p:spPr>
          <a:xfrm>
            <a:off x="7993465" y="2107406"/>
            <a:ext cx="1515257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:B</a:t>
            </a:r>
          </a:p>
        </p:txBody>
      </p:sp>
      <p:sp>
        <p:nvSpPr>
          <p:cNvPr id="3331" name="Shape 3331"/>
          <p:cNvSpPr/>
          <p:nvPr/>
        </p:nvSpPr>
        <p:spPr>
          <a:xfrm>
            <a:off x="4187414" y="2389855"/>
            <a:ext cx="3802312" cy="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32" name="Shape 3332"/>
          <p:cNvSpPr/>
          <p:nvPr/>
        </p:nvSpPr>
        <p:spPr>
          <a:xfrm>
            <a:off x="4555319" y="1926431"/>
            <a:ext cx="232026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1: *[i=1..n] res := msg</a:t>
            </a:r>
          </a:p>
        </p:txBody>
      </p:sp>
      <p:sp>
        <p:nvSpPr>
          <p:cNvPr id="3333" name="Shape 3333"/>
          <p:cNvSpPr/>
          <p:nvPr/>
        </p:nvSpPr>
        <p:spPr>
          <a:xfrm>
            <a:off x="7215867" y="2123254"/>
            <a:ext cx="405953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34" name="Shape 3334"/>
          <p:cNvSpPr/>
          <p:nvPr/>
        </p:nvSpPr>
        <p:spPr>
          <a:xfrm>
            <a:off x="2683278" y="4170838"/>
            <a:ext cx="1515257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:A</a:t>
            </a:r>
          </a:p>
        </p:txBody>
      </p:sp>
      <p:sp>
        <p:nvSpPr>
          <p:cNvPr id="3335" name="Shape 3335"/>
          <p:cNvSpPr/>
          <p:nvPr/>
        </p:nvSpPr>
        <p:spPr>
          <a:xfrm>
            <a:off x="7993465" y="4170838"/>
            <a:ext cx="1515257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:B</a:t>
            </a:r>
          </a:p>
        </p:txBody>
      </p:sp>
      <p:sp>
        <p:nvSpPr>
          <p:cNvPr id="3336" name="Shape 3336"/>
          <p:cNvSpPr/>
          <p:nvPr/>
        </p:nvSpPr>
        <p:spPr>
          <a:xfrm>
            <a:off x="4187414" y="4453287"/>
            <a:ext cx="3802312" cy="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37" name="Shape 3337"/>
          <p:cNvSpPr/>
          <p:nvPr/>
        </p:nvSpPr>
        <p:spPr>
          <a:xfrm>
            <a:off x="4555319" y="3989863"/>
            <a:ext cx="225082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1: *[cond] res := msg</a:t>
            </a:r>
          </a:p>
        </p:txBody>
      </p:sp>
      <p:sp>
        <p:nvSpPr>
          <p:cNvPr id="3338" name="Shape 3338"/>
          <p:cNvSpPr/>
          <p:nvPr/>
        </p:nvSpPr>
        <p:spPr>
          <a:xfrm>
            <a:off x="7180148" y="4186686"/>
            <a:ext cx="405953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39" name="Shape 3339"/>
          <p:cNvSpPr/>
          <p:nvPr/>
        </p:nvSpPr>
        <p:spPr>
          <a:xfrm>
            <a:off x="6945332" y="3318823"/>
            <a:ext cx="1766846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* indicates an  iteration</a:t>
            </a:r>
          </a:p>
        </p:txBody>
      </p:sp>
      <p:grpSp>
        <p:nvGrpSpPr>
          <p:cNvPr id="3342" name="Group 3342"/>
          <p:cNvGrpSpPr/>
          <p:nvPr/>
        </p:nvGrpSpPr>
        <p:grpSpPr>
          <a:xfrm>
            <a:off x="6906787" y="3252339"/>
            <a:ext cx="2320356" cy="338464"/>
            <a:chOff x="0" y="0"/>
            <a:chExt cx="2475044" cy="481370"/>
          </a:xfrm>
        </p:grpSpPr>
        <p:sp>
          <p:nvSpPr>
            <p:cNvPr id="3340" name="Shape 3340"/>
            <p:cNvSpPr/>
            <p:nvPr/>
          </p:nvSpPr>
          <p:spPr>
            <a:xfrm rot="16200000">
              <a:off x="996837" y="-996838"/>
              <a:ext cx="481371" cy="2475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 rot="16200000">
              <a:off x="2290268" y="-124605"/>
              <a:ext cx="60173" cy="30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592" y="736"/>
                  </a:lnTo>
                  <a:cubicBezTo>
                    <a:pt x="7752" y="4048"/>
                    <a:pt x="13504" y="4048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343" name="Shape 3343"/>
          <p:cNvSpPr/>
          <p:nvPr/>
        </p:nvSpPr>
        <p:spPr>
          <a:xfrm flipV="1">
            <a:off x="4930981" y="3567412"/>
            <a:ext cx="1874433" cy="552703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20523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Shape 334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346" name="Shape 3346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56197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 b="0"/>
            </a:pPr>
            <a:r>
              <a:rPr lang="en-US" sz="3600" b="1" smtClean="0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sp>
        <p:nvSpPr>
          <p:cNvPr id="3347" name="Shape 3347"/>
          <p:cNvSpPr>
            <a:spLocks noGrp="1"/>
          </p:cNvSpPr>
          <p:nvPr>
            <p:ph type="body" idx="1"/>
          </p:nvPr>
        </p:nvSpPr>
        <p:spPr>
          <a:xfrm>
            <a:off x="177800" y="1042562"/>
            <a:ext cx="11506200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US" sz="2800" smtClean="0"/>
              <a:t>modeling</a:t>
            </a:r>
            <a:r>
              <a:rPr sz="2800" smtClean="0"/>
              <a:t> </a:t>
            </a:r>
            <a:r>
              <a:rPr sz="2800"/>
              <a:t>a polymorphic message</a:t>
            </a:r>
          </a:p>
        </p:txBody>
      </p:sp>
      <p:pic>
        <p:nvPicPr>
          <p:cNvPr id="3348" name="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77224" y="1458512"/>
            <a:ext cx="10707352" cy="4026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9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611438" y="5484546"/>
            <a:ext cx="8334376" cy="2169915"/>
          </a:xfrm>
          <a:prstGeom prst="rect">
            <a:avLst/>
          </a:prstGeom>
          <a:ln w="6350">
            <a:solidFill/>
            <a:round/>
          </a:ln>
        </p:spPr>
      </p:pic>
      <p:sp>
        <p:nvSpPr>
          <p:cNvPr id="3350" name="Shape 3350"/>
          <p:cNvSpPr/>
          <p:nvPr/>
        </p:nvSpPr>
        <p:spPr>
          <a:xfrm>
            <a:off x="3960813" y="5772388"/>
            <a:ext cx="395288" cy="305753"/>
          </a:xfrm>
          <a:prstGeom prst="roundRect">
            <a:avLst>
              <a:gd name="adj" fmla="val 45181"/>
            </a:avLst>
          </a:prstGeom>
          <a:ln w="38100">
            <a:solidFill>
              <a:srgbClr val="00882B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51" name="Shape 3351"/>
          <p:cNvSpPr/>
          <p:nvPr/>
        </p:nvSpPr>
        <p:spPr>
          <a:xfrm>
            <a:off x="3266541" y="5772388"/>
            <a:ext cx="494247" cy="305753"/>
          </a:xfrm>
          <a:prstGeom prst="roundRect">
            <a:avLst>
              <a:gd name="adj" fmla="val 43808"/>
            </a:avLst>
          </a:prstGeom>
          <a:ln w="38100">
            <a:solidFill>
              <a:srgbClr val="B36AE2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52" name="Shape 3352"/>
          <p:cNvSpPr/>
          <p:nvPr/>
        </p:nvSpPr>
        <p:spPr>
          <a:xfrm flipV="1">
            <a:off x="3706812" y="4341223"/>
            <a:ext cx="3383484" cy="1474980"/>
          </a:xfrm>
          <a:prstGeom prst="line">
            <a:avLst/>
          </a:prstGeom>
          <a:ln w="25400">
            <a:solidFill>
              <a:srgbClr val="B36AE2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53" name="Shape 3353"/>
          <p:cNvSpPr/>
          <p:nvPr/>
        </p:nvSpPr>
        <p:spPr>
          <a:xfrm flipH="1" flipV="1">
            <a:off x="2405038" y="4443775"/>
            <a:ext cx="1693168" cy="1269876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571643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Shape 335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356" name="Shape 3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Cash withdrawal at the bank</a:t>
            </a:r>
          </a:p>
        </p:txBody>
      </p:sp>
      <p:sp>
        <p:nvSpPr>
          <p:cNvPr id="3357" name="Shape 33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3358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705711" y="2080482"/>
            <a:ext cx="7865009" cy="3878433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13738951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Shape 336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361" name="Shape 3361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62547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</a:t>
            </a:r>
          </a:p>
        </p:txBody>
      </p:sp>
      <p:sp>
        <p:nvSpPr>
          <p:cNvPr id="3362" name="Shape 3362"/>
          <p:cNvSpPr>
            <a:spLocks noGrp="1"/>
          </p:cNvSpPr>
          <p:nvPr>
            <p:ph type="body" idx="1"/>
          </p:nvPr>
        </p:nvSpPr>
        <p:spPr>
          <a:xfrm>
            <a:off x="400635" y="931805"/>
            <a:ext cx="107892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/>
            </a:pPr>
            <a:r>
              <a:rPr sz="2800"/>
              <a:t>Example: Cash withdrawal at the bank</a:t>
            </a:r>
          </a:p>
        </p:txBody>
      </p:sp>
      <p:grpSp>
        <p:nvGrpSpPr>
          <p:cNvPr id="3365" name="Group 3365"/>
          <p:cNvGrpSpPr/>
          <p:nvPr/>
        </p:nvGrpSpPr>
        <p:grpSpPr>
          <a:xfrm>
            <a:off x="345552" y="1114166"/>
            <a:ext cx="732135" cy="1042066"/>
            <a:chOff x="0" y="0"/>
            <a:chExt cx="780943" cy="1482048"/>
          </a:xfrm>
        </p:grpSpPr>
        <p:pic>
          <p:nvPicPr>
            <p:cNvPr id="3363" name="Screen Shot 2015-06-11 at 09.27.21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8755" y="0"/>
              <a:ext cx="722188" cy="1074473"/>
            </a:xfrm>
            <a:prstGeom prst="rect">
              <a:avLst/>
            </a:prstGeom>
            <a:ln w="6350" cap="flat">
              <a:noFill/>
              <a:round/>
            </a:ln>
            <a:effectLst/>
          </p:spPr>
        </p:pic>
        <p:sp>
          <p:nvSpPr>
            <p:cNvPr id="3364" name="Shape 3364"/>
            <p:cNvSpPr/>
            <p:nvPr/>
          </p:nvSpPr>
          <p:spPr>
            <a:xfrm>
              <a:off x="0" y="898412"/>
              <a:ext cx="714383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Teller</a:t>
              </a:r>
            </a:p>
          </p:txBody>
        </p:sp>
      </p:grpSp>
      <p:sp>
        <p:nvSpPr>
          <p:cNvPr id="3366" name="Shape 3366"/>
          <p:cNvSpPr/>
          <p:nvPr/>
        </p:nvSpPr>
        <p:spPr>
          <a:xfrm>
            <a:off x="3854917" y="1330523"/>
            <a:ext cx="2631715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W1 :  WicketSystem</a:t>
            </a:r>
          </a:p>
        </p:txBody>
      </p:sp>
      <p:sp>
        <p:nvSpPr>
          <p:cNvPr id="3367" name="Shape 3367"/>
          <p:cNvSpPr/>
          <p:nvPr/>
        </p:nvSpPr>
        <p:spPr>
          <a:xfrm>
            <a:off x="9211756" y="1330523"/>
            <a:ext cx="2631716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C1 :  CentralSystem</a:t>
            </a:r>
          </a:p>
        </p:txBody>
      </p:sp>
      <p:sp>
        <p:nvSpPr>
          <p:cNvPr id="3368" name="Shape 3368"/>
          <p:cNvSpPr/>
          <p:nvPr/>
        </p:nvSpPr>
        <p:spPr>
          <a:xfrm flipV="1">
            <a:off x="739160" y="2138231"/>
            <a:ext cx="1" cy="4299363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69" name="Shape 3369"/>
          <p:cNvSpPr/>
          <p:nvPr/>
        </p:nvSpPr>
        <p:spPr>
          <a:xfrm>
            <a:off x="653242" y="2309812"/>
            <a:ext cx="149078" cy="3956202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70" name="Shape 3370"/>
          <p:cNvSpPr/>
          <p:nvPr/>
        </p:nvSpPr>
        <p:spPr>
          <a:xfrm flipV="1">
            <a:off x="5170774" y="1892543"/>
            <a:ext cx="1" cy="4594012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71" name="Shape 3371"/>
          <p:cNvSpPr/>
          <p:nvPr/>
        </p:nvSpPr>
        <p:spPr>
          <a:xfrm>
            <a:off x="5084857" y="2309812"/>
            <a:ext cx="190098" cy="3956201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72" name="Shape 3372"/>
          <p:cNvSpPr/>
          <p:nvPr/>
        </p:nvSpPr>
        <p:spPr>
          <a:xfrm flipV="1">
            <a:off x="10527615" y="1892543"/>
            <a:ext cx="1" cy="4594013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73" name="Shape 3373"/>
          <p:cNvSpPr/>
          <p:nvPr/>
        </p:nvSpPr>
        <p:spPr>
          <a:xfrm>
            <a:off x="10441698" y="3025071"/>
            <a:ext cx="182873" cy="722576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74" name="Shape 3374"/>
          <p:cNvSpPr/>
          <p:nvPr/>
        </p:nvSpPr>
        <p:spPr>
          <a:xfrm>
            <a:off x="825251" y="2323281"/>
            <a:ext cx="4259432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75" name="Shape 3375"/>
          <p:cNvSpPr/>
          <p:nvPr/>
        </p:nvSpPr>
        <p:spPr>
          <a:xfrm>
            <a:off x="2074412" y="1956794"/>
            <a:ext cx="155261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openSession()</a:t>
            </a:r>
          </a:p>
        </p:txBody>
      </p:sp>
      <p:sp>
        <p:nvSpPr>
          <p:cNvPr id="3376" name="Shape 3376"/>
          <p:cNvSpPr/>
          <p:nvPr/>
        </p:nvSpPr>
        <p:spPr>
          <a:xfrm>
            <a:off x="825253" y="2766955"/>
            <a:ext cx="4259431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77" name="Shape 3377"/>
          <p:cNvSpPr/>
          <p:nvPr/>
        </p:nvSpPr>
        <p:spPr>
          <a:xfrm>
            <a:off x="2074412" y="2400468"/>
            <a:ext cx="165841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enterAccount()</a:t>
            </a:r>
          </a:p>
        </p:txBody>
      </p:sp>
      <p:sp>
        <p:nvSpPr>
          <p:cNvPr id="3378" name="Shape 3378"/>
          <p:cNvSpPr/>
          <p:nvPr/>
        </p:nvSpPr>
        <p:spPr>
          <a:xfrm>
            <a:off x="5274350" y="3427751"/>
            <a:ext cx="5179052" cy="1"/>
          </a:xfrm>
          <a:prstGeom prst="line">
            <a:avLst/>
          </a:prstGeom>
          <a:ln w="25400">
            <a:solidFill/>
            <a:prstDash val="sysDot"/>
            <a:miter lim="400000"/>
            <a:head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79" name="Shape 3379"/>
          <p:cNvSpPr/>
          <p:nvPr/>
        </p:nvSpPr>
        <p:spPr>
          <a:xfrm>
            <a:off x="6508828" y="2665382"/>
            <a:ext cx="1917526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validateAccount()</a:t>
            </a:r>
          </a:p>
        </p:txBody>
      </p:sp>
      <p:sp>
        <p:nvSpPr>
          <p:cNvPr id="3380" name="Shape 3380"/>
          <p:cNvSpPr/>
          <p:nvPr/>
        </p:nvSpPr>
        <p:spPr>
          <a:xfrm>
            <a:off x="5274350" y="4460619"/>
            <a:ext cx="5179052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81" name="Shape 3381"/>
          <p:cNvSpPr/>
          <p:nvPr/>
        </p:nvSpPr>
        <p:spPr>
          <a:xfrm>
            <a:off x="6508827" y="3099895"/>
            <a:ext cx="1927144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account validated</a:t>
            </a:r>
          </a:p>
        </p:txBody>
      </p:sp>
      <p:sp>
        <p:nvSpPr>
          <p:cNvPr id="3382" name="Shape 3382"/>
          <p:cNvSpPr/>
          <p:nvPr/>
        </p:nvSpPr>
        <p:spPr>
          <a:xfrm>
            <a:off x="828555" y="3786759"/>
            <a:ext cx="4259431" cy="1"/>
          </a:xfrm>
          <a:prstGeom prst="line">
            <a:avLst/>
          </a:prstGeom>
          <a:ln w="25400">
            <a:solidFill/>
            <a:round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83" name="Shape 3383"/>
          <p:cNvSpPr/>
          <p:nvPr/>
        </p:nvSpPr>
        <p:spPr>
          <a:xfrm>
            <a:off x="1565490" y="3440302"/>
            <a:ext cx="2585016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requestOperationType()</a:t>
            </a:r>
          </a:p>
        </p:txBody>
      </p:sp>
      <p:sp>
        <p:nvSpPr>
          <p:cNvPr id="3384" name="Shape 3384"/>
          <p:cNvSpPr/>
          <p:nvPr/>
        </p:nvSpPr>
        <p:spPr>
          <a:xfrm>
            <a:off x="841105" y="4189549"/>
            <a:ext cx="4259432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85" name="Shape 3385"/>
          <p:cNvSpPr/>
          <p:nvPr/>
        </p:nvSpPr>
        <p:spPr>
          <a:xfrm>
            <a:off x="1546909" y="3841058"/>
            <a:ext cx="254192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withdrawCash(amount)</a:t>
            </a:r>
          </a:p>
        </p:txBody>
      </p:sp>
      <p:sp>
        <p:nvSpPr>
          <p:cNvPr id="3386" name="Shape 3386"/>
          <p:cNvSpPr/>
          <p:nvPr/>
        </p:nvSpPr>
        <p:spPr>
          <a:xfrm>
            <a:off x="6491574" y="4094132"/>
            <a:ext cx="249909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verifyAccountBalance()</a:t>
            </a:r>
          </a:p>
        </p:txBody>
      </p:sp>
      <p:sp>
        <p:nvSpPr>
          <p:cNvPr id="3387" name="Shape 3387"/>
          <p:cNvSpPr/>
          <p:nvPr/>
        </p:nvSpPr>
        <p:spPr>
          <a:xfrm>
            <a:off x="5283480" y="3022939"/>
            <a:ext cx="5179053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88" name="Shape 3388"/>
          <p:cNvSpPr/>
          <p:nvPr/>
        </p:nvSpPr>
        <p:spPr>
          <a:xfrm>
            <a:off x="5258477" y="4837234"/>
            <a:ext cx="5179053" cy="1"/>
          </a:xfrm>
          <a:prstGeom prst="line">
            <a:avLst/>
          </a:prstGeom>
          <a:ln w="25400">
            <a:solidFill/>
            <a:prstDash val="sysDot"/>
            <a:miter lim="400000"/>
            <a:head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89" name="Shape 3389"/>
          <p:cNvSpPr/>
          <p:nvPr/>
        </p:nvSpPr>
        <p:spPr>
          <a:xfrm>
            <a:off x="6834622" y="4519787"/>
            <a:ext cx="12592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balance OK</a:t>
            </a:r>
          </a:p>
        </p:txBody>
      </p:sp>
      <p:sp>
        <p:nvSpPr>
          <p:cNvPr id="3390" name="Shape 3390"/>
          <p:cNvSpPr/>
          <p:nvPr/>
        </p:nvSpPr>
        <p:spPr>
          <a:xfrm>
            <a:off x="5259669" y="5447659"/>
            <a:ext cx="5179053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91" name="Shape 3391"/>
          <p:cNvSpPr/>
          <p:nvPr/>
        </p:nvSpPr>
        <p:spPr>
          <a:xfrm>
            <a:off x="6453081" y="5081172"/>
            <a:ext cx="24562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debitAccount(amount)</a:t>
            </a:r>
          </a:p>
        </p:txBody>
      </p:sp>
      <p:sp>
        <p:nvSpPr>
          <p:cNvPr id="3392" name="Shape 3392"/>
          <p:cNvSpPr/>
          <p:nvPr/>
        </p:nvSpPr>
        <p:spPr>
          <a:xfrm>
            <a:off x="5279515" y="5824274"/>
            <a:ext cx="5179052" cy="1"/>
          </a:xfrm>
          <a:prstGeom prst="line">
            <a:avLst/>
          </a:prstGeom>
          <a:ln w="25400">
            <a:solidFill/>
            <a:prstDash val="sysDot"/>
            <a:miter lim="400000"/>
            <a:head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93" name="Shape 3393"/>
          <p:cNvSpPr/>
          <p:nvPr/>
        </p:nvSpPr>
        <p:spPr>
          <a:xfrm>
            <a:off x="6796129" y="5506827"/>
            <a:ext cx="177460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account debited</a:t>
            </a:r>
          </a:p>
        </p:txBody>
      </p:sp>
      <p:sp>
        <p:nvSpPr>
          <p:cNvPr id="3394" name="Shape 3394"/>
          <p:cNvSpPr/>
          <p:nvPr/>
        </p:nvSpPr>
        <p:spPr>
          <a:xfrm>
            <a:off x="10441698" y="4448800"/>
            <a:ext cx="182873" cy="722575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95" name="Shape 3395"/>
          <p:cNvSpPr/>
          <p:nvPr/>
        </p:nvSpPr>
        <p:spPr>
          <a:xfrm>
            <a:off x="10441698" y="5445127"/>
            <a:ext cx="182873" cy="722576"/>
          </a:xfrm>
          <a:prstGeom prst="rect">
            <a:avLst/>
          </a:prstGeom>
          <a:solidFill>
            <a:srgbClr val="FFFFFF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96" name="Shape 3396"/>
          <p:cNvSpPr/>
          <p:nvPr/>
        </p:nvSpPr>
        <p:spPr>
          <a:xfrm>
            <a:off x="818922" y="6107608"/>
            <a:ext cx="4259432" cy="1"/>
          </a:xfrm>
          <a:prstGeom prst="line">
            <a:avLst/>
          </a:prstGeom>
          <a:ln w="25400">
            <a:solidFill/>
            <a:round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97" name="Shape 3397"/>
          <p:cNvSpPr/>
          <p:nvPr/>
        </p:nvSpPr>
        <p:spPr>
          <a:xfrm>
            <a:off x="2074287" y="5725322"/>
            <a:ext cx="1450731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deliverCash()</a:t>
            </a:r>
          </a:p>
        </p:txBody>
      </p:sp>
    </p:spTree>
    <p:extLst>
      <p:ext uri="{BB962C8B-B14F-4D97-AF65-F5344CB8AC3E}">
        <p14:creationId xmlns:p14="http://schemas.microsoft.com/office/powerpoint/2010/main" val="661989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Shape 230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302" name="Shape 23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3600" b="1"/>
              <a:t>Dynamic behavioral </a:t>
            </a:r>
            <a:r>
              <a:rPr lang="en-US" sz="3600" b="1" smtClean="0"/>
              <a:t>modeling</a:t>
            </a:r>
            <a:endParaRPr sz="3600" b="1"/>
          </a:p>
        </p:txBody>
      </p:sp>
      <p:sp>
        <p:nvSpPr>
          <p:cNvPr id="2303" name="Shape 2303"/>
          <p:cNvSpPr>
            <a:spLocks noGrp="1"/>
          </p:cNvSpPr>
          <p:nvPr>
            <p:ph type="body" idx="1"/>
          </p:nvPr>
        </p:nvSpPr>
        <p:spPr>
          <a:xfrm>
            <a:off x="437543" y="1294737"/>
            <a:ext cx="114115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Diagrams</a:t>
            </a:r>
          </a:p>
          <a:p>
            <a:pPr lvl="1">
              <a:defRPr sz="1800"/>
            </a:pPr>
            <a:r>
              <a:rPr sz="2400" smtClean="0"/>
              <a:t>Activity </a:t>
            </a:r>
            <a:r>
              <a:rPr sz="2400"/>
              <a:t>diagrams</a:t>
            </a:r>
          </a:p>
          <a:p>
            <a:pPr lvl="2">
              <a:defRPr sz="1800"/>
            </a:pPr>
            <a:r>
              <a:rPr sz="2000"/>
              <a:t>High level dynamic </a:t>
            </a:r>
            <a:r>
              <a:rPr lang="en-US" sz="2000" smtClean="0"/>
              <a:t>behavior</a:t>
            </a:r>
            <a:endParaRPr sz="2000"/>
          </a:p>
          <a:p>
            <a:pPr lvl="2">
              <a:defRPr sz="1800"/>
            </a:pPr>
            <a:r>
              <a:rPr sz="2000"/>
              <a:t>Performing objectives of the system</a:t>
            </a:r>
          </a:p>
          <a:p>
            <a:pPr lvl="1">
              <a:defRPr sz="1800"/>
            </a:pPr>
            <a:r>
              <a:rPr sz="2400"/>
              <a:t>State diagrams</a:t>
            </a:r>
          </a:p>
          <a:p>
            <a:pPr lvl="2">
              <a:defRPr sz="1800"/>
            </a:pPr>
            <a:r>
              <a:rPr sz="2000"/>
              <a:t>Internal </a:t>
            </a:r>
            <a:r>
              <a:rPr lang="en-US" sz="2000" smtClean="0"/>
              <a:t>behavior</a:t>
            </a:r>
            <a:r>
              <a:rPr sz="2000" smtClean="0"/>
              <a:t> </a:t>
            </a:r>
            <a:r>
              <a:rPr sz="2000"/>
              <a:t>of the </a:t>
            </a:r>
            <a:r>
              <a:rPr sz="2000" smtClean="0"/>
              <a:t>system</a:t>
            </a:r>
            <a:endParaRPr lang="en-US" sz="2000" smtClean="0"/>
          </a:p>
          <a:p>
            <a:pPr lvl="1">
              <a:defRPr sz="1800"/>
            </a:pPr>
            <a:r>
              <a:rPr lang="en-US" sz="2400"/>
              <a:t>Interaction diagrams</a:t>
            </a:r>
          </a:p>
          <a:p>
            <a:pPr lvl="2">
              <a:defRPr sz="1800"/>
            </a:pPr>
            <a:r>
              <a:rPr lang="en-US" sz="2000"/>
              <a:t>Communication between objects</a:t>
            </a:r>
          </a:p>
          <a:p>
            <a:pPr lvl="3">
              <a:defRPr sz="1800"/>
            </a:pPr>
            <a:r>
              <a:rPr lang="en-US"/>
              <a:t>Sequence diagrams</a:t>
            </a:r>
          </a:p>
          <a:p>
            <a:pPr lvl="3">
              <a:defRPr sz="1800"/>
            </a:pPr>
            <a:r>
              <a:rPr lang="en-US"/>
              <a:t>Communication diagrams</a:t>
            </a:r>
          </a:p>
          <a:p>
            <a:pPr lvl="2">
              <a:defRPr sz="1800"/>
            </a:pPr>
            <a:endParaRPr/>
          </a:p>
        </p:txBody>
      </p:sp>
      <p:grpSp>
        <p:nvGrpSpPr>
          <p:cNvPr id="2315" name="Group 2315"/>
          <p:cNvGrpSpPr/>
          <p:nvPr/>
        </p:nvGrpSpPr>
        <p:grpSpPr>
          <a:xfrm>
            <a:off x="5097609" y="2946401"/>
            <a:ext cx="6886281" cy="3576304"/>
            <a:chOff x="-1" y="0"/>
            <a:chExt cx="7345364" cy="4103688"/>
          </a:xfrm>
        </p:grpSpPr>
        <p:sp>
          <p:nvSpPr>
            <p:cNvPr id="2304" name="Shape 2304"/>
            <p:cNvSpPr/>
            <p:nvPr/>
          </p:nvSpPr>
          <p:spPr>
            <a:xfrm>
              <a:off x="-1" y="0"/>
              <a:ext cx="7345364" cy="410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2344737" y="1344612"/>
              <a:ext cx="2705101" cy="105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3697287" y="0"/>
              <a:ext cx="1589" cy="13446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 flipH="1">
              <a:off x="3673475" y="2400299"/>
              <a:ext cx="23813" cy="17033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1911289" y="477837"/>
              <a:ext cx="1739961" cy="1094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Static view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Class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Object diagrams</a:t>
              </a: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3673475" y="2412999"/>
              <a:ext cx="2292249" cy="809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Deployment view</a:t>
              </a: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Deployment diagrams</a:t>
              </a: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1424957" y="2392362"/>
              <a:ext cx="2213594" cy="1378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Dynamic view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Interaction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State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Activity diagrams</a:t>
              </a: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2749318" y="1511300"/>
              <a:ext cx="1989601" cy="809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Users view</a:t>
              </a:r>
            </a:p>
            <a:p>
              <a:pPr algn="ct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Use-case diagrams</a:t>
              </a: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3744912" y="496887"/>
              <a:ext cx="2313589" cy="1094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Architectural view</a:t>
              </a: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Package diagrams</a:t>
              </a:r>
              <a:endParaRPr b="1">
                <a:latin typeface="Verdana"/>
                <a:ea typeface="Verdana"/>
                <a:cs typeface="Verdana"/>
                <a:sym typeface="Verdana"/>
              </a:endParaRP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Component diagrams</a:t>
              </a: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15875" y="1914525"/>
              <a:ext cx="230505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5041900" y="1943100"/>
              <a:ext cx="230346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11105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Shape 339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400" name="Shape 34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3600" b="1" smtClean="0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sp>
        <p:nvSpPr>
          <p:cNvPr id="3401" name="Shape 3401"/>
          <p:cNvSpPr>
            <a:spLocks noGrp="1"/>
          </p:cNvSpPr>
          <p:nvPr>
            <p:ph type="body" idx="1"/>
          </p:nvPr>
        </p:nvSpPr>
        <p:spPr>
          <a:xfrm>
            <a:off x="398969" y="904465"/>
            <a:ext cx="11385644" cy="55065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Example: cash withdrawal in the </a:t>
            </a:r>
            <a:r>
              <a:rPr sz="2800" smtClean="0"/>
              <a:t>bank</a:t>
            </a:r>
            <a:endParaRPr lang="en-US" sz="2800" smtClean="0"/>
          </a:p>
          <a:p>
            <a:pPr lvl="0">
              <a:defRPr sz="1800"/>
            </a:pPr>
            <a:endParaRPr sz="2800"/>
          </a:p>
        </p:txBody>
      </p:sp>
      <p:grpSp>
        <p:nvGrpSpPr>
          <p:cNvPr id="3404" name="Group 3404"/>
          <p:cNvGrpSpPr/>
          <p:nvPr/>
        </p:nvGrpSpPr>
        <p:grpSpPr>
          <a:xfrm>
            <a:off x="599551" y="1962486"/>
            <a:ext cx="732135" cy="1042066"/>
            <a:chOff x="0" y="0"/>
            <a:chExt cx="780943" cy="1482048"/>
          </a:xfrm>
        </p:grpSpPr>
        <p:pic>
          <p:nvPicPr>
            <p:cNvPr id="3402" name="Screen Shot 2015-06-11 at 09.27.21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8755" y="0"/>
              <a:ext cx="722188" cy="1074473"/>
            </a:xfrm>
            <a:prstGeom prst="rect">
              <a:avLst/>
            </a:prstGeom>
            <a:ln w="6350" cap="flat">
              <a:noFill/>
              <a:round/>
            </a:ln>
            <a:effectLst/>
          </p:spPr>
        </p:pic>
        <p:sp>
          <p:nvSpPr>
            <p:cNvPr id="3403" name="Shape 3403"/>
            <p:cNvSpPr/>
            <p:nvPr/>
          </p:nvSpPr>
          <p:spPr>
            <a:xfrm>
              <a:off x="0" y="898412"/>
              <a:ext cx="714383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Teller</a:t>
              </a:r>
            </a:p>
          </p:txBody>
        </p:sp>
      </p:grpSp>
      <p:sp>
        <p:nvSpPr>
          <p:cNvPr id="3405" name="Shape 3405"/>
          <p:cNvSpPr/>
          <p:nvPr/>
        </p:nvSpPr>
        <p:spPr>
          <a:xfrm>
            <a:off x="9077791" y="2178844"/>
            <a:ext cx="2631716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W1 :  WicketSystem</a:t>
            </a:r>
          </a:p>
        </p:txBody>
      </p:sp>
      <p:sp>
        <p:nvSpPr>
          <p:cNvPr id="3406" name="Shape 3406"/>
          <p:cNvSpPr/>
          <p:nvPr/>
        </p:nvSpPr>
        <p:spPr>
          <a:xfrm>
            <a:off x="2163256" y="5941219"/>
            <a:ext cx="2631716" cy="564899"/>
          </a:xfrm>
          <a:prstGeom prst="rect">
            <a:avLst/>
          </a:prstGeom>
          <a:ln w="635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400" u="sng"/>
            </a:lvl1pPr>
          </a:lstStyle>
          <a:p>
            <a:pPr lvl="0">
              <a:defRPr sz="1800" u="none">
                <a:uFillTx/>
              </a:defRPr>
            </a:pPr>
            <a:r>
              <a:rPr sz="2000">
                <a:uFill>
                  <a:solidFill/>
                </a:uFill>
              </a:rPr>
              <a:t>C1 :  CentralSystem</a:t>
            </a:r>
          </a:p>
        </p:txBody>
      </p:sp>
      <p:sp>
        <p:nvSpPr>
          <p:cNvPr id="3407" name="Shape 3407"/>
          <p:cNvSpPr/>
          <p:nvPr/>
        </p:nvSpPr>
        <p:spPr>
          <a:xfrm flipV="1">
            <a:off x="1219595" y="2461293"/>
            <a:ext cx="7865506" cy="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408" name="Shape 3408"/>
          <p:cNvSpPr/>
          <p:nvPr/>
        </p:nvSpPr>
        <p:spPr>
          <a:xfrm flipV="1">
            <a:off x="4335002" y="2751508"/>
            <a:ext cx="5138106" cy="3196410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409" name="Shape 3409"/>
          <p:cNvSpPr/>
          <p:nvPr/>
        </p:nvSpPr>
        <p:spPr>
          <a:xfrm>
            <a:off x="2168003" y="5373112"/>
            <a:ext cx="906999" cy="57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3" h="21396" extrusionOk="0">
                <a:moveTo>
                  <a:pt x="6909" y="21346"/>
                </a:moveTo>
                <a:cubicBezTo>
                  <a:pt x="5201" y="20780"/>
                  <a:pt x="3660" y="19631"/>
                  <a:pt x="2466" y="18033"/>
                </a:cubicBezTo>
                <a:cubicBezTo>
                  <a:pt x="1317" y="16494"/>
                  <a:pt x="536" y="14599"/>
                  <a:pt x="208" y="12555"/>
                </a:cubicBezTo>
                <a:cubicBezTo>
                  <a:pt x="-292" y="9928"/>
                  <a:pt x="120" y="7165"/>
                  <a:pt x="1345" y="4922"/>
                </a:cubicBezTo>
                <a:cubicBezTo>
                  <a:pt x="2673" y="2492"/>
                  <a:pt x="4819" y="913"/>
                  <a:pt x="7197" y="614"/>
                </a:cubicBezTo>
                <a:cubicBezTo>
                  <a:pt x="9327" y="-191"/>
                  <a:pt x="11606" y="-204"/>
                  <a:pt x="13742" y="577"/>
                </a:cubicBezTo>
                <a:cubicBezTo>
                  <a:pt x="15793" y="1327"/>
                  <a:pt x="17626" y="2778"/>
                  <a:pt x="19025" y="4758"/>
                </a:cubicBezTo>
                <a:cubicBezTo>
                  <a:pt x="20863" y="7883"/>
                  <a:pt x="21308" y="11922"/>
                  <a:pt x="20210" y="15530"/>
                </a:cubicBezTo>
                <a:cubicBezTo>
                  <a:pt x="19457" y="18005"/>
                  <a:pt x="18020" y="20080"/>
                  <a:pt x="16147" y="21396"/>
                </a:cubicBezTo>
              </a:path>
            </a:pathLst>
          </a:custGeom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410" name="Shape 3410"/>
          <p:cNvSpPr/>
          <p:nvPr/>
        </p:nvSpPr>
        <p:spPr>
          <a:xfrm>
            <a:off x="4222082" y="1162283"/>
            <a:ext cx="180909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1: openSession()</a:t>
            </a:r>
          </a:p>
        </p:txBody>
      </p:sp>
      <p:sp>
        <p:nvSpPr>
          <p:cNvPr id="3411" name="Shape 3411"/>
          <p:cNvSpPr/>
          <p:nvPr/>
        </p:nvSpPr>
        <p:spPr>
          <a:xfrm>
            <a:off x="4056992" y="1497585"/>
            <a:ext cx="191489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2: enterAccount()</a:t>
            </a:r>
          </a:p>
        </p:txBody>
      </p:sp>
      <p:sp>
        <p:nvSpPr>
          <p:cNvPr id="3412" name="Shape 3412"/>
          <p:cNvSpPr/>
          <p:nvPr/>
        </p:nvSpPr>
        <p:spPr>
          <a:xfrm>
            <a:off x="5419309" y="5101016"/>
            <a:ext cx="2174006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3: validateAccount()</a:t>
            </a:r>
          </a:p>
        </p:txBody>
      </p:sp>
      <p:sp>
        <p:nvSpPr>
          <p:cNvPr id="3413" name="Shape 3413"/>
          <p:cNvSpPr/>
          <p:nvPr/>
        </p:nvSpPr>
        <p:spPr>
          <a:xfrm>
            <a:off x="5173499" y="3541313"/>
            <a:ext cx="2183624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4: account validated</a:t>
            </a:r>
          </a:p>
        </p:txBody>
      </p:sp>
      <p:sp>
        <p:nvSpPr>
          <p:cNvPr id="3414" name="Shape 3414"/>
          <p:cNvSpPr/>
          <p:nvPr/>
        </p:nvSpPr>
        <p:spPr>
          <a:xfrm>
            <a:off x="3475319" y="2657876"/>
            <a:ext cx="284149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5: requestOperationType()</a:t>
            </a:r>
          </a:p>
        </p:txBody>
      </p:sp>
      <p:sp>
        <p:nvSpPr>
          <p:cNvPr id="3415" name="Shape 3415"/>
          <p:cNvSpPr/>
          <p:nvPr/>
        </p:nvSpPr>
        <p:spPr>
          <a:xfrm>
            <a:off x="3667464" y="1832887"/>
            <a:ext cx="2798408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6: withdrawCash(amount)</a:t>
            </a:r>
          </a:p>
        </p:txBody>
      </p:sp>
      <p:sp>
        <p:nvSpPr>
          <p:cNvPr id="3416" name="Shape 3416"/>
          <p:cNvSpPr/>
          <p:nvPr/>
        </p:nvSpPr>
        <p:spPr>
          <a:xfrm>
            <a:off x="5232972" y="5419385"/>
            <a:ext cx="2755576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7: verifyAccountBalance()</a:t>
            </a:r>
          </a:p>
        </p:txBody>
      </p:sp>
      <p:sp>
        <p:nvSpPr>
          <p:cNvPr id="3417" name="Shape 3417"/>
          <p:cNvSpPr/>
          <p:nvPr/>
        </p:nvSpPr>
        <p:spPr>
          <a:xfrm>
            <a:off x="5371138" y="3873121"/>
            <a:ext cx="151574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8: balance OK</a:t>
            </a:r>
          </a:p>
        </p:txBody>
      </p:sp>
      <p:sp>
        <p:nvSpPr>
          <p:cNvPr id="3418" name="Shape 3418"/>
          <p:cNvSpPr/>
          <p:nvPr/>
        </p:nvSpPr>
        <p:spPr>
          <a:xfrm>
            <a:off x="5251459" y="5761047"/>
            <a:ext cx="271274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9: debitAccount(amount)</a:t>
            </a:r>
          </a:p>
        </p:txBody>
      </p:sp>
      <p:sp>
        <p:nvSpPr>
          <p:cNvPr id="3419" name="Shape 3419"/>
          <p:cNvSpPr/>
          <p:nvPr/>
        </p:nvSpPr>
        <p:spPr>
          <a:xfrm>
            <a:off x="5049878" y="4153469"/>
            <a:ext cx="2160926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10: account debited</a:t>
            </a:r>
          </a:p>
        </p:txBody>
      </p:sp>
      <p:sp>
        <p:nvSpPr>
          <p:cNvPr id="3420" name="Shape 3420"/>
          <p:cNvSpPr/>
          <p:nvPr/>
        </p:nvSpPr>
        <p:spPr>
          <a:xfrm>
            <a:off x="4037820" y="2929157"/>
            <a:ext cx="183705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11: deliverCash()</a:t>
            </a:r>
          </a:p>
        </p:txBody>
      </p:sp>
      <p:sp>
        <p:nvSpPr>
          <p:cNvPr id="3421" name="Shape 3421"/>
          <p:cNvSpPr/>
          <p:nvPr/>
        </p:nvSpPr>
        <p:spPr>
          <a:xfrm>
            <a:off x="4568107" y="2299889"/>
            <a:ext cx="1022982" cy="1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422" name="Shape 3422"/>
          <p:cNvSpPr/>
          <p:nvPr/>
        </p:nvSpPr>
        <p:spPr>
          <a:xfrm>
            <a:off x="4568107" y="2644791"/>
            <a:ext cx="1022982" cy="1"/>
          </a:xfrm>
          <a:prstGeom prst="line">
            <a:avLst/>
          </a:prstGeom>
          <a:ln w="25400">
            <a:solidFill/>
            <a:round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423" name="Shape 3423"/>
          <p:cNvSpPr/>
          <p:nvPr/>
        </p:nvSpPr>
        <p:spPr>
          <a:xfrm flipV="1">
            <a:off x="5819985" y="4851986"/>
            <a:ext cx="543612" cy="330157"/>
          </a:xfrm>
          <a:prstGeom prst="line">
            <a:avLst/>
          </a:prstGeom>
          <a:ln w="25400">
            <a:solidFill/>
            <a:round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424" name="Shape 3424"/>
          <p:cNvSpPr/>
          <p:nvPr/>
        </p:nvSpPr>
        <p:spPr>
          <a:xfrm flipV="1">
            <a:off x="7415422" y="3327575"/>
            <a:ext cx="543612" cy="330157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00406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Shape 342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427" name="Shape 3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Use-case “cash payment”</a:t>
            </a:r>
          </a:p>
        </p:txBody>
      </p:sp>
      <p:sp>
        <p:nvSpPr>
          <p:cNvPr id="3428" name="Shape 34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342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073254" y="1966856"/>
            <a:ext cx="9129924" cy="3851686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23496734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Shape 343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432" name="Shape 3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4000" b="1"/>
              <a:t>Sequence diagram</a:t>
            </a:r>
          </a:p>
        </p:txBody>
      </p:sp>
      <p:sp>
        <p:nvSpPr>
          <p:cNvPr id="3433" name="Shape 34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grpSp>
        <p:nvGrpSpPr>
          <p:cNvPr id="3465" name="Group 3465"/>
          <p:cNvGrpSpPr/>
          <p:nvPr/>
        </p:nvGrpSpPr>
        <p:grpSpPr>
          <a:xfrm>
            <a:off x="507896" y="1238250"/>
            <a:ext cx="10540196" cy="5167940"/>
            <a:chOff x="0" y="0"/>
            <a:chExt cx="11242874" cy="7349956"/>
          </a:xfrm>
        </p:grpSpPr>
        <p:grpSp>
          <p:nvGrpSpPr>
            <p:cNvPr id="3437" name="Group 3437"/>
            <p:cNvGrpSpPr/>
            <p:nvPr/>
          </p:nvGrpSpPr>
          <p:grpSpPr>
            <a:xfrm>
              <a:off x="0" y="0"/>
              <a:ext cx="1616274" cy="7349956"/>
              <a:chOff x="0" y="0"/>
              <a:chExt cx="1616273" cy="7349955"/>
            </a:xfrm>
          </p:grpSpPr>
          <p:sp>
            <p:nvSpPr>
              <p:cNvPr id="3434" name="Shape 3434"/>
              <p:cNvSpPr/>
              <p:nvPr/>
            </p:nvSpPr>
            <p:spPr>
              <a:xfrm>
                <a:off x="0" y="0"/>
                <a:ext cx="1616274" cy="803412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 u="sng"/>
                </a:lvl1pPr>
              </a:lstStyle>
              <a:p>
                <a:pPr lvl="0">
                  <a:defRPr sz="1800" u="none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:Cashier</a:t>
                </a:r>
              </a:p>
            </p:txBody>
          </p:sp>
          <p:sp>
            <p:nvSpPr>
              <p:cNvPr id="3435" name="Shape 3435"/>
              <p:cNvSpPr/>
              <p:nvPr/>
            </p:nvSpPr>
            <p:spPr>
              <a:xfrm flipV="1">
                <a:off x="808136" y="816250"/>
                <a:ext cx="1" cy="65337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3436" name="Shape 3436"/>
              <p:cNvSpPr/>
              <p:nvPr/>
            </p:nvSpPr>
            <p:spPr>
              <a:xfrm>
                <a:off x="716491" y="1409699"/>
                <a:ext cx="202771" cy="5626597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grpSp>
          <p:nvGrpSpPr>
            <p:cNvPr id="3441" name="Group 3441"/>
            <p:cNvGrpSpPr/>
            <p:nvPr/>
          </p:nvGrpSpPr>
          <p:grpSpPr>
            <a:xfrm>
              <a:off x="3208866" y="0"/>
              <a:ext cx="1616275" cy="7349956"/>
              <a:chOff x="0" y="0"/>
              <a:chExt cx="1616273" cy="7349955"/>
            </a:xfrm>
          </p:grpSpPr>
          <p:sp>
            <p:nvSpPr>
              <p:cNvPr id="3438" name="Shape 3438"/>
              <p:cNvSpPr/>
              <p:nvPr/>
            </p:nvSpPr>
            <p:spPr>
              <a:xfrm>
                <a:off x="0" y="0"/>
                <a:ext cx="1616274" cy="803412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 u="sng"/>
                </a:lvl1pPr>
              </a:lstStyle>
              <a:p>
                <a:pPr lvl="0">
                  <a:defRPr sz="1800" u="none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:CashDesk</a:t>
                </a:r>
              </a:p>
            </p:txBody>
          </p:sp>
          <p:sp>
            <p:nvSpPr>
              <p:cNvPr id="3439" name="Shape 3439"/>
              <p:cNvSpPr/>
              <p:nvPr/>
            </p:nvSpPr>
            <p:spPr>
              <a:xfrm flipV="1">
                <a:off x="808136" y="816250"/>
                <a:ext cx="1" cy="65337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3440" name="Shape 3440"/>
              <p:cNvSpPr/>
              <p:nvPr/>
            </p:nvSpPr>
            <p:spPr>
              <a:xfrm>
                <a:off x="716491" y="1409699"/>
                <a:ext cx="202771" cy="5626597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grpSp>
          <p:nvGrpSpPr>
            <p:cNvPr id="3445" name="Group 3445"/>
            <p:cNvGrpSpPr/>
            <p:nvPr/>
          </p:nvGrpSpPr>
          <p:grpSpPr>
            <a:xfrm>
              <a:off x="6417733" y="0"/>
              <a:ext cx="1616274" cy="7349956"/>
              <a:chOff x="0" y="0"/>
              <a:chExt cx="1616273" cy="7349955"/>
            </a:xfrm>
          </p:grpSpPr>
          <p:sp>
            <p:nvSpPr>
              <p:cNvPr id="3442" name="Shape 3442"/>
              <p:cNvSpPr/>
              <p:nvPr/>
            </p:nvSpPr>
            <p:spPr>
              <a:xfrm>
                <a:off x="0" y="0"/>
                <a:ext cx="1616274" cy="803412"/>
              </a:xfrm>
              <a:prstGeom prst="rect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 u="sng"/>
                </a:lvl1pPr>
              </a:lstStyle>
              <a:p>
                <a:pPr lvl="0">
                  <a:defRPr sz="1800" u="none">
                    <a:uFillTx/>
                  </a:defRPr>
                </a:pPr>
                <a:r>
                  <a:rPr sz="2000">
                    <a:uFill>
                      <a:solidFill/>
                    </a:uFill>
                  </a:rPr>
                  <a:t>:Sale</a:t>
                </a:r>
              </a:p>
            </p:txBody>
          </p:sp>
          <p:sp>
            <p:nvSpPr>
              <p:cNvPr id="3443" name="Shape 3443"/>
              <p:cNvSpPr/>
              <p:nvPr/>
            </p:nvSpPr>
            <p:spPr>
              <a:xfrm flipV="1">
                <a:off x="808136" y="816250"/>
                <a:ext cx="1" cy="65337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3444" name="Shape 3444"/>
              <p:cNvSpPr/>
              <p:nvPr/>
            </p:nvSpPr>
            <p:spPr>
              <a:xfrm>
                <a:off x="716491" y="1409699"/>
                <a:ext cx="202771" cy="5626597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3446" name="Shape 3446"/>
            <p:cNvSpPr/>
            <p:nvPr/>
          </p:nvSpPr>
          <p:spPr>
            <a:xfrm>
              <a:off x="9626600" y="2472266"/>
              <a:ext cx="1616274" cy="803413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:Payment</a:t>
              </a:r>
            </a:p>
          </p:txBody>
        </p:sp>
        <p:sp>
          <p:nvSpPr>
            <p:cNvPr id="3447" name="Shape 3447"/>
            <p:cNvSpPr/>
            <p:nvPr/>
          </p:nvSpPr>
          <p:spPr>
            <a:xfrm flipV="1">
              <a:off x="10434736" y="3269922"/>
              <a:ext cx="1" cy="408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10343091" y="3865033"/>
              <a:ext cx="183291" cy="1541531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919440" y="1411922"/>
              <a:ext cx="30086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1576116" y="878805"/>
              <a:ext cx="1541551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pay(amount)</a:t>
              </a:r>
            </a:p>
          </p:txBody>
        </p:sp>
        <p:sp>
          <p:nvSpPr>
            <p:cNvPr id="3451" name="Shape 3451"/>
            <p:cNvSpPr/>
            <p:nvPr/>
          </p:nvSpPr>
          <p:spPr>
            <a:xfrm>
              <a:off x="4147279" y="2055389"/>
              <a:ext cx="300866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4803954" y="1522272"/>
              <a:ext cx="1541551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pay(amount)</a:t>
              </a:r>
            </a:p>
          </p:txBody>
        </p:sp>
        <p:sp>
          <p:nvSpPr>
            <p:cNvPr id="3453" name="Shape 3453"/>
            <p:cNvSpPr/>
            <p:nvPr/>
          </p:nvSpPr>
          <p:spPr>
            <a:xfrm>
              <a:off x="7345640" y="2936442"/>
              <a:ext cx="22635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54" name="Shape 3454"/>
            <p:cNvSpPr/>
            <p:nvPr/>
          </p:nvSpPr>
          <p:spPr>
            <a:xfrm>
              <a:off x="7629783" y="2403326"/>
              <a:ext cx="1357089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&lt;&lt;create&gt;&gt;</a:t>
              </a:r>
            </a:p>
          </p:txBody>
        </p:sp>
        <p:sp>
          <p:nvSpPr>
            <p:cNvPr id="3455" name="Shape 3455"/>
            <p:cNvSpPr/>
            <p:nvPr/>
          </p:nvSpPr>
          <p:spPr>
            <a:xfrm>
              <a:off x="7303306" y="3894070"/>
              <a:ext cx="30086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7959983" y="3373653"/>
              <a:ext cx="1541551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pay(amount)</a:t>
              </a:r>
            </a:p>
          </p:txBody>
        </p:sp>
        <p:sp>
          <p:nvSpPr>
            <p:cNvPr id="3457" name="Shape 3457"/>
            <p:cNvSpPr/>
            <p:nvPr/>
          </p:nvSpPr>
          <p:spPr>
            <a:xfrm>
              <a:off x="7303240" y="4807352"/>
              <a:ext cx="300625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7721113" y="4343981"/>
              <a:ext cx="1639286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returnChange</a:t>
              </a: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4102840" y="5389207"/>
              <a:ext cx="300625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4520713" y="4925836"/>
              <a:ext cx="1639286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returnChange</a:t>
              </a: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919373" y="6041140"/>
              <a:ext cx="30062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1337247" y="5577771"/>
              <a:ext cx="1806853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returnChange()</a:t>
              </a: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7328706" y="5767139"/>
              <a:ext cx="310161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7985383" y="5246722"/>
              <a:ext cx="1490664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&lt;&lt;destroy&gt;&gt;</a:t>
              </a:r>
            </a:p>
          </p:txBody>
        </p:sp>
      </p:grpSp>
      <p:pic>
        <p:nvPicPr>
          <p:cNvPr id="3466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954" y="1108394"/>
            <a:ext cx="3544962" cy="1495531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2605870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Shape 346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469" name="Shape 34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3600" b="1" smtClean="0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sp>
        <p:nvSpPr>
          <p:cNvPr id="3470" name="Shape 34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grpSp>
        <p:nvGrpSpPr>
          <p:cNvPr id="3494" name="Group 3494"/>
          <p:cNvGrpSpPr/>
          <p:nvPr/>
        </p:nvGrpSpPr>
        <p:grpSpPr>
          <a:xfrm>
            <a:off x="190396" y="2108524"/>
            <a:ext cx="9110455" cy="4255838"/>
            <a:chOff x="0" y="0"/>
            <a:chExt cx="9717818" cy="6052746"/>
          </a:xfrm>
        </p:grpSpPr>
        <p:sp>
          <p:nvSpPr>
            <p:cNvPr id="3471" name="Shape 3471"/>
            <p:cNvSpPr/>
            <p:nvPr/>
          </p:nvSpPr>
          <p:spPr>
            <a:xfrm rot="16200000">
              <a:off x="8135983" y="2825081"/>
              <a:ext cx="2725943" cy="437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1.1.1: &lt;&lt;create&gt;&gt;</a:t>
              </a:r>
            </a:p>
          </p:txBody>
        </p:sp>
        <p:sp>
          <p:nvSpPr>
            <p:cNvPr id="3472" name="Shape 3472"/>
            <p:cNvSpPr/>
            <p:nvPr/>
          </p:nvSpPr>
          <p:spPr>
            <a:xfrm>
              <a:off x="1627815" y="5718808"/>
              <a:ext cx="5330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 flipV="1">
              <a:off x="9486253" y="1384071"/>
              <a:ext cx="1" cy="4729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0" y="0"/>
              <a:ext cx="1616274" cy="803412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:Cashier</a:t>
              </a:r>
            </a:p>
          </p:txBody>
        </p:sp>
        <p:sp>
          <p:nvSpPr>
            <p:cNvPr id="3475" name="Shape 3475"/>
            <p:cNvSpPr/>
            <p:nvPr/>
          </p:nvSpPr>
          <p:spPr>
            <a:xfrm>
              <a:off x="0" y="5249333"/>
              <a:ext cx="1616274" cy="803413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:CashDesk</a:t>
              </a:r>
            </a:p>
          </p:txBody>
        </p:sp>
        <p:sp>
          <p:nvSpPr>
            <p:cNvPr id="3476" name="Shape 3476"/>
            <p:cNvSpPr/>
            <p:nvPr/>
          </p:nvSpPr>
          <p:spPr>
            <a:xfrm>
              <a:off x="6959599" y="5249333"/>
              <a:ext cx="1616274" cy="803413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:Sale</a:t>
              </a:r>
            </a:p>
          </p:txBody>
        </p:sp>
        <p:sp>
          <p:nvSpPr>
            <p:cNvPr id="3477" name="Shape 3477"/>
            <p:cNvSpPr/>
            <p:nvPr/>
          </p:nvSpPr>
          <p:spPr>
            <a:xfrm>
              <a:off x="6959599" y="0"/>
              <a:ext cx="1616274" cy="803412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 u="sng"/>
              </a:lvl1pPr>
            </a:lstStyle>
            <a:p>
              <a:pPr lvl="0">
                <a:defRPr sz="1800" u="none">
                  <a:uFillTx/>
                </a:defRPr>
              </a:pPr>
              <a:r>
                <a:rPr sz="2000">
                  <a:uFill>
                    <a:solidFill/>
                  </a:uFill>
                </a:rPr>
                <a:t>:Payment</a:t>
              </a:r>
            </a:p>
          </p:txBody>
        </p:sp>
        <p:sp>
          <p:nvSpPr>
            <p:cNvPr id="3478" name="Shape 3478"/>
            <p:cNvSpPr/>
            <p:nvPr/>
          </p:nvSpPr>
          <p:spPr>
            <a:xfrm rot="16200000">
              <a:off x="316220" y="2670809"/>
              <a:ext cx="2420172" cy="437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1: pay(amount)</a:t>
              </a:r>
            </a:p>
          </p:txBody>
        </p:sp>
        <p:sp>
          <p:nvSpPr>
            <p:cNvPr id="3479" name="Shape 3479"/>
            <p:cNvSpPr/>
            <p:nvPr/>
          </p:nvSpPr>
          <p:spPr>
            <a:xfrm rot="16200000">
              <a:off x="7526229" y="2853432"/>
              <a:ext cx="2971891" cy="437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1.1.2: pay(amount)</a:t>
              </a: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3249781" y="4696070"/>
              <a:ext cx="2022023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1.1: pay(amount)</a:t>
              </a:r>
            </a:p>
          </p:txBody>
        </p:sp>
        <p:sp>
          <p:nvSpPr>
            <p:cNvPr id="3481" name="Shape 3481"/>
            <p:cNvSpPr/>
            <p:nvPr/>
          </p:nvSpPr>
          <p:spPr>
            <a:xfrm rot="16200000">
              <a:off x="-327684" y="2670809"/>
              <a:ext cx="2773910" cy="437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2: returnChange()</a:t>
              </a:r>
            </a:p>
          </p:txBody>
        </p:sp>
        <p:sp>
          <p:nvSpPr>
            <p:cNvPr id="3482" name="Shape 3482"/>
            <p:cNvSpPr/>
            <p:nvPr/>
          </p:nvSpPr>
          <p:spPr>
            <a:xfrm rot="16200000">
              <a:off x="6974293" y="2875069"/>
              <a:ext cx="3102204" cy="437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1.1.3: returnChange</a:t>
              </a:r>
            </a:p>
          </p:txBody>
        </p:sp>
        <p:sp>
          <p:nvSpPr>
            <p:cNvPr id="3483" name="Shape 3483"/>
            <p:cNvSpPr/>
            <p:nvPr/>
          </p:nvSpPr>
          <p:spPr>
            <a:xfrm>
              <a:off x="3064266" y="5108979"/>
              <a:ext cx="2119760" cy="583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1.2: returnChange</a:t>
              </a:r>
            </a:p>
          </p:txBody>
        </p:sp>
        <p:sp>
          <p:nvSpPr>
            <p:cNvPr id="3484" name="Shape 3484"/>
            <p:cNvSpPr/>
            <p:nvPr/>
          </p:nvSpPr>
          <p:spPr>
            <a:xfrm rot="16200000">
              <a:off x="6671314" y="2838307"/>
              <a:ext cx="2904043" cy="437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1.1.4: &lt;&lt;destroy&gt;&gt;</a:t>
              </a:r>
            </a:p>
          </p:txBody>
        </p:sp>
        <p:sp>
          <p:nvSpPr>
            <p:cNvPr id="3485" name="Shape 3485"/>
            <p:cNvSpPr/>
            <p:nvPr/>
          </p:nvSpPr>
          <p:spPr>
            <a:xfrm flipH="1">
              <a:off x="808136" y="793788"/>
              <a:ext cx="1" cy="44651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 flipH="1">
              <a:off x="7767736" y="803844"/>
              <a:ext cx="1" cy="44651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 flipV="1">
              <a:off x="1084670" y="910225"/>
              <a:ext cx="1" cy="4729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 flipV="1">
              <a:off x="8123335" y="1320571"/>
              <a:ext cx="1" cy="4729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 flipV="1">
              <a:off x="9012173" y="1371371"/>
              <a:ext cx="1" cy="4729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 flipV="1">
              <a:off x="1534020" y="3859524"/>
              <a:ext cx="1" cy="4729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5446807" y="5025986"/>
              <a:ext cx="4572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 flipH="1">
              <a:off x="2625604" y="5417252"/>
              <a:ext cx="4572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8525396" y="4662153"/>
              <a:ext cx="1" cy="3279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pic>
        <p:nvPicPr>
          <p:cNvPr id="3495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6551" y="1360758"/>
            <a:ext cx="3544962" cy="1495531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2784899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Shape 3497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498" name="Shape 3498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815080" cy="9309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 v.s. </a:t>
            </a:r>
            <a:r>
              <a:rPr lang="en-US" sz="3600" b="1" smtClean="0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sp>
        <p:nvSpPr>
          <p:cNvPr id="3499" name="Shape 3499"/>
          <p:cNvSpPr>
            <a:spLocks noGrp="1"/>
          </p:cNvSpPr>
          <p:nvPr>
            <p:ph type="body" idx="1"/>
          </p:nvPr>
        </p:nvSpPr>
        <p:spPr>
          <a:xfrm>
            <a:off x="323243" y="1167736"/>
            <a:ext cx="11535321" cy="54997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Sequence diagram</a:t>
            </a:r>
          </a:p>
          <a:p>
            <a:pPr marL="961816" lvl="1" indent="-567180">
              <a:buFont typeface="Wingdings" pitchFamily="2" charset="2"/>
              <a:buChar char="§"/>
              <a:defRPr sz="1800"/>
            </a:pPr>
            <a:r>
              <a:rPr/>
              <a:t>Clearly shows the temporal ordering of messages</a:t>
            </a:r>
          </a:p>
          <a:p>
            <a:pPr marL="961816" lvl="1" indent="-567180">
              <a:buFont typeface="Wingdings" pitchFamily="2" charset="2"/>
              <a:buChar char="§"/>
              <a:defRPr sz="1800"/>
            </a:pPr>
            <a:r>
              <a:rPr/>
              <a:t>Consumes space</a:t>
            </a:r>
          </a:p>
          <a:p>
            <a:pPr lvl="0">
              <a:defRPr sz="1800"/>
            </a:pPr>
            <a:r>
              <a:rPr lang="en-US" sz="2000" smtClean="0"/>
              <a:t>Communication</a:t>
            </a:r>
            <a:r>
              <a:rPr sz="2000" smtClean="0"/>
              <a:t> </a:t>
            </a:r>
            <a:r>
              <a:rPr sz="2000"/>
              <a:t>diagram</a:t>
            </a:r>
          </a:p>
          <a:p>
            <a:pPr marL="961816" lvl="1" indent="-567180">
              <a:buFont typeface="Wingdings" pitchFamily="2" charset="2"/>
              <a:buChar char="§"/>
              <a:defRPr sz="1800"/>
            </a:pPr>
            <a:r>
              <a:rPr sz="1800"/>
              <a:t>Is preferable when the interaction is deduced from the class diagram</a:t>
            </a:r>
          </a:p>
          <a:p>
            <a:pPr marL="961816" lvl="1" indent="-567180">
              <a:buFont typeface="Wingdings" pitchFamily="2" charset="2"/>
              <a:buChar char="§"/>
              <a:defRPr sz="1800"/>
            </a:pPr>
            <a:r>
              <a:rPr sz="1800"/>
              <a:t>Consumes less space</a:t>
            </a:r>
          </a:p>
          <a:p>
            <a:pPr marL="961816" lvl="1" indent="-567180">
              <a:buFont typeface="Wingdings" pitchFamily="2" charset="2"/>
              <a:buChar char="§"/>
              <a:defRPr sz="1800"/>
            </a:pPr>
            <a:r>
              <a:rPr sz="1800"/>
              <a:t>Is difficult to see the sequence of messages</a:t>
            </a:r>
          </a:p>
        </p:txBody>
      </p:sp>
      <p:pic>
        <p:nvPicPr>
          <p:cNvPr id="3500" name="CashPayment_Collaboration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880882" y="3686069"/>
            <a:ext cx="4977682" cy="2324759"/>
          </a:xfrm>
          <a:prstGeom prst="rect">
            <a:avLst/>
          </a:prstGeom>
          <a:ln w="6350">
            <a:round/>
          </a:ln>
        </p:spPr>
      </p:pic>
      <p:pic>
        <p:nvPicPr>
          <p:cNvPr id="3501" name="CashPayment_Sequenc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22" y="3629338"/>
            <a:ext cx="4977682" cy="2438220"/>
          </a:xfrm>
          <a:prstGeom prst="rect">
            <a:avLst/>
          </a:prstGeom>
          <a:ln w="6350">
            <a:round/>
          </a:ln>
        </p:spPr>
      </p:pic>
      <p:sp>
        <p:nvSpPr>
          <p:cNvPr id="3502" name="Shape 3502"/>
          <p:cNvSpPr/>
          <p:nvPr/>
        </p:nvSpPr>
        <p:spPr>
          <a:xfrm>
            <a:off x="1980813" y="6158941"/>
            <a:ext cx="171644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Sequence diagram</a:t>
            </a:r>
          </a:p>
        </p:txBody>
      </p:sp>
      <p:sp>
        <p:nvSpPr>
          <p:cNvPr id="3503" name="Shape 3503"/>
          <p:cNvSpPr/>
          <p:nvPr/>
        </p:nvSpPr>
        <p:spPr>
          <a:xfrm>
            <a:off x="8269482" y="6158941"/>
            <a:ext cx="226082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1700" smtClean="0">
                <a:uFill>
                  <a:solidFill/>
                </a:uFill>
              </a:rPr>
              <a:t>Communication</a:t>
            </a:r>
            <a:r>
              <a:rPr sz="1700" smtClean="0">
                <a:uFill>
                  <a:solidFill/>
                </a:uFill>
              </a:rPr>
              <a:t> </a:t>
            </a:r>
            <a:r>
              <a:rPr sz="1700">
                <a:uFill>
                  <a:solidFill/>
                </a:uFill>
              </a:rPr>
              <a:t>diagram</a:t>
            </a:r>
          </a:p>
        </p:txBody>
      </p:sp>
      <p:sp>
        <p:nvSpPr>
          <p:cNvPr id="3504" name="Shape 3504"/>
          <p:cNvSpPr/>
          <p:nvPr/>
        </p:nvSpPr>
        <p:spPr>
          <a:xfrm>
            <a:off x="5868079" y="4760686"/>
            <a:ext cx="393840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v.s</a:t>
            </a:r>
          </a:p>
        </p:txBody>
      </p:sp>
    </p:spTree>
    <p:extLst>
      <p:ext uri="{BB962C8B-B14F-4D97-AF65-F5344CB8AC3E}">
        <p14:creationId xmlns:p14="http://schemas.microsoft.com/office/powerpoint/2010/main" val="19953742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Shape 350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507" name="Shape 35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Sequence diagram v.s. </a:t>
            </a:r>
            <a:r>
              <a:rPr lang="en-US" sz="3600" b="1" smtClean="0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sp>
        <p:nvSpPr>
          <p:cNvPr id="3508" name="Shape 3508"/>
          <p:cNvSpPr>
            <a:spLocks noGrp="1"/>
          </p:cNvSpPr>
          <p:nvPr>
            <p:ph type="body" idx="1"/>
          </p:nvPr>
        </p:nvSpPr>
        <p:spPr>
          <a:xfrm>
            <a:off x="564543" y="1447136"/>
            <a:ext cx="11284557" cy="5067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Both sequence diagram and </a:t>
            </a:r>
            <a:r>
              <a:rPr lang="en-US" sz="2800" smtClean="0"/>
              <a:t>Communication</a:t>
            </a:r>
            <a:r>
              <a:rPr sz="2800" smtClean="0"/>
              <a:t> </a:t>
            </a:r>
            <a:r>
              <a:rPr sz="2800"/>
              <a:t>diagram are alternate representations of an interaction</a:t>
            </a:r>
          </a:p>
          <a:p>
            <a:pPr lvl="0">
              <a:defRPr sz="1800"/>
            </a:pPr>
            <a:r>
              <a:rPr sz="2800"/>
              <a:t>Sequence diagram</a:t>
            </a:r>
          </a:p>
          <a:p>
            <a:pPr lvl="1">
              <a:defRPr sz="1800"/>
            </a:pPr>
            <a:r>
              <a:rPr sz="2400"/>
              <a:t>is a graphical view of a scenario</a:t>
            </a:r>
          </a:p>
          <a:p>
            <a:pPr lvl="1">
              <a:defRPr sz="1800"/>
            </a:pPr>
            <a:r>
              <a:rPr sz="2400"/>
              <a:t>shows object interaction in a time-based sequence of what happens first, what happens next</a:t>
            </a:r>
          </a:p>
          <a:p>
            <a:pPr lvl="1">
              <a:defRPr sz="1800"/>
            </a:pPr>
            <a:r>
              <a:rPr sz="2400"/>
              <a:t>establishes the roles of objects and help provide essential information to determine class responsibilities and interfaces</a:t>
            </a:r>
          </a:p>
          <a:p>
            <a:pPr lvl="1">
              <a:defRPr sz="1800"/>
            </a:pPr>
            <a:r>
              <a:rPr sz="2400"/>
              <a:t>is normally associated with a use-case</a:t>
            </a:r>
          </a:p>
          <a:p>
            <a:pPr lvl="0">
              <a:defRPr sz="1800"/>
            </a:pPr>
            <a:r>
              <a:rPr lang="en-US" sz="2800" smtClean="0"/>
              <a:t>Communication</a:t>
            </a:r>
            <a:r>
              <a:rPr sz="2800" smtClean="0"/>
              <a:t> </a:t>
            </a:r>
            <a:r>
              <a:rPr sz="2800"/>
              <a:t>diagram</a:t>
            </a:r>
          </a:p>
          <a:p>
            <a:pPr lvl="1">
              <a:defRPr sz="1800"/>
            </a:pPr>
            <a:r>
              <a:rPr sz="2400"/>
              <a:t>shows how object associate with each other (objects, links and messages)</a:t>
            </a:r>
          </a:p>
          <a:p>
            <a:pPr lvl="1">
              <a:defRPr sz="1800"/>
            </a:pPr>
            <a:r>
              <a:rPr sz="2400"/>
              <a:t>provides the structural relationships between objects</a:t>
            </a:r>
          </a:p>
        </p:txBody>
      </p:sp>
    </p:spTree>
    <p:extLst>
      <p:ext uri="{BB962C8B-B14F-4D97-AF65-F5344CB8AC3E}">
        <p14:creationId xmlns:p14="http://schemas.microsoft.com/office/powerpoint/2010/main" val="1388626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Shape 351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511" name="Shape 35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Fun example</a:t>
            </a:r>
          </a:p>
        </p:txBody>
      </p:sp>
      <p:pic>
        <p:nvPicPr>
          <p:cNvPr id="3512" name="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218920" y="952670"/>
            <a:ext cx="8838593" cy="49526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3442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Shape 3514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515" name="Shape 35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Fun example: sequence diagram</a:t>
            </a:r>
          </a:p>
        </p:txBody>
      </p:sp>
      <p:pic>
        <p:nvPicPr>
          <p:cNvPr id="3516" name="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876649" y="1409479"/>
            <a:ext cx="10438703" cy="4780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488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Shape 351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519" name="Shape 35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Fun example: Sequence diagram</a:t>
            </a:r>
          </a:p>
        </p:txBody>
      </p:sp>
      <p:pic>
        <p:nvPicPr>
          <p:cNvPr id="3520" name="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44171" y="1244752"/>
            <a:ext cx="10703659" cy="49018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4431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Shape 352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3523" name="Shape 35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Fun example: </a:t>
            </a:r>
            <a:r>
              <a:rPr lang="en-US" sz="3600" b="1"/>
              <a:t>Communication</a:t>
            </a:r>
            <a:r>
              <a:rPr sz="3600" b="1" smtClean="0"/>
              <a:t> </a:t>
            </a:r>
            <a:r>
              <a:rPr sz="3600" b="1"/>
              <a:t>diagram</a:t>
            </a:r>
          </a:p>
        </p:txBody>
      </p:sp>
      <p:pic>
        <p:nvPicPr>
          <p:cNvPr id="3524" name="image.png"/>
          <p:cNvPicPr/>
          <p:nvPr/>
        </p:nvPicPr>
        <p:blipFill rotWithShape="1">
          <a:blip r:embed="rId2"/>
          <a:srcRect b="3932"/>
          <a:stretch/>
        </p:blipFill>
        <p:spPr>
          <a:xfrm>
            <a:off x="1577206" y="1143001"/>
            <a:ext cx="9037588" cy="5321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3058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Shape 231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318" name="Shape 2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diagrams</a:t>
            </a:r>
          </a:p>
        </p:txBody>
      </p:sp>
      <p:sp>
        <p:nvSpPr>
          <p:cNvPr id="2319" name="Shape 23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Allowing to determine the dynamic </a:t>
            </a:r>
            <a:r>
              <a:rPr lang="en-US" sz="2800" smtClean="0"/>
              <a:t>behavior</a:t>
            </a:r>
            <a:r>
              <a:rPr sz="2800" smtClean="0"/>
              <a:t> </a:t>
            </a:r>
            <a:r>
              <a:rPr sz="2800"/>
              <a:t>of the system from </a:t>
            </a:r>
            <a:r>
              <a:rPr sz="2800" b="1"/>
              <a:t>one or several use-cases</a:t>
            </a:r>
            <a:endParaRPr sz="2800"/>
          </a:p>
          <a:p>
            <a:pPr lvl="0">
              <a:defRPr sz="1800"/>
            </a:pPr>
            <a:r>
              <a:rPr sz="2800"/>
              <a:t>Being useful to model the flows of treatment in the system</a:t>
            </a:r>
          </a:p>
          <a:p>
            <a:pPr lvl="0">
              <a:defRPr sz="1800"/>
            </a:pPr>
            <a:r>
              <a:rPr lang="en-US" sz="2800" smtClean="0"/>
              <a:t>modeling</a:t>
            </a:r>
            <a:r>
              <a:rPr sz="2800" smtClean="0"/>
              <a:t> </a:t>
            </a:r>
            <a:r>
              <a:rPr sz="2800"/>
              <a:t>the control flow and also the data stream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An activity diagram includes</a:t>
            </a:r>
          </a:p>
          <a:p>
            <a:pPr lvl="1">
              <a:defRPr sz="1800"/>
            </a:pPr>
            <a:r>
              <a:rPr sz="2400"/>
              <a:t>the activities carried out by the system and the actors</a:t>
            </a:r>
          </a:p>
          <a:p>
            <a:pPr lvl="1">
              <a:defRPr sz="1800"/>
            </a:pPr>
            <a:r>
              <a:rPr sz="2400"/>
              <a:t>the order in which these activities are carried out</a:t>
            </a:r>
          </a:p>
          <a:p>
            <a:pPr lvl="1">
              <a:defRPr sz="1800"/>
            </a:pPr>
            <a:r>
              <a:rPr sz="2400"/>
              <a:t>the possible dependencies between activities.</a:t>
            </a:r>
          </a:p>
        </p:txBody>
      </p:sp>
    </p:spTree>
    <p:extLst>
      <p:ext uri="{BB962C8B-B14F-4D97-AF65-F5344CB8AC3E}">
        <p14:creationId xmlns:p14="http://schemas.microsoft.com/office/powerpoint/2010/main" val="3899221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(1)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732368" y="1600200"/>
            <a:ext cx="10723033" cy="4552950"/>
          </a:xfrm>
        </p:spPr>
        <p:txBody>
          <a:bodyPr>
            <a:normAutofit/>
          </a:bodyPr>
          <a:lstStyle/>
          <a:p>
            <a:r>
              <a:rPr lang="en-US" smtClean="0"/>
              <a:t>Divide </a:t>
            </a:r>
            <a:r>
              <a:rPr lang="en-US"/>
              <a:t>groups of 4-5 students</a:t>
            </a:r>
          </a:p>
          <a:p>
            <a:r>
              <a:rPr lang="en-US"/>
              <a:t>Each group chooses a </a:t>
            </a:r>
            <a:r>
              <a:rPr lang="en-US" smtClean="0"/>
              <a:t>problem</a:t>
            </a:r>
          </a:p>
          <a:p>
            <a:r>
              <a:rPr lang="en-US"/>
              <a:t>Building Activity diagrams, State </a:t>
            </a:r>
            <a:r>
              <a:rPr lang="en-US" smtClean="0"/>
              <a:t>diagrams: </a:t>
            </a:r>
            <a:r>
              <a:rPr lang="en-US"/>
              <a:t>Choose one of the following </a:t>
            </a:r>
            <a:r>
              <a:rPr lang="en-US" smtClean="0"/>
              <a:t>tools:</a:t>
            </a:r>
            <a:endParaRPr lang="en-US"/>
          </a:p>
          <a:p>
            <a:pPr lvl="1"/>
            <a:r>
              <a:rPr lang="pt-BR" smtClean="0"/>
              <a:t>Microsoft Visio</a:t>
            </a:r>
          </a:p>
          <a:p>
            <a:pPr lvl="1"/>
            <a:r>
              <a:rPr lang="pt-BR"/>
              <a:t>StarUML: http://staruml.io/ </a:t>
            </a:r>
            <a:endParaRPr lang="pt-BR" smtClean="0"/>
          </a:p>
          <a:p>
            <a:pPr lvl="1"/>
            <a:r>
              <a:rPr lang="en-US"/>
              <a:t>Argo UML: https://</a:t>
            </a:r>
            <a:r>
              <a:rPr lang="en-US" smtClean="0"/>
              <a:t>argouml.jaleco.com/</a:t>
            </a:r>
            <a:endParaRPr lang="pt-BR" smtClean="0"/>
          </a:p>
          <a:p>
            <a:pPr lvl="1"/>
            <a:r>
              <a:rPr lang="pt-BR" smtClean="0"/>
              <a:t>Lucidchart</a:t>
            </a:r>
            <a:r>
              <a:rPr lang="pt-BR"/>
              <a:t>: https://</a:t>
            </a:r>
            <a:r>
              <a:rPr lang="pt-BR" smtClean="0"/>
              <a:t>www.lucidchart.com/pages/examples/uml_diagram_tool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9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(2)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732368" y="1600200"/>
            <a:ext cx="10723033" cy="4552950"/>
          </a:xfrm>
        </p:spPr>
        <p:txBody>
          <a:bodyPr>
            <a:normAutofit/>
          </a:bodyPr>
          <a:lstStyle/>
          <a:p>
            <a:r>
              <a:rPr lang="en-US" smtClean="0"/>
              <a:t>Divide </a:t>
            </a:r>
            <a:r>
              <a:rPr lang="en-US"/>
              <a:t>groups of 4-5 students</a:t>
            </a:r>
          </a:p>
          <a:p>
            <a:r>
              <a:rPr lang="en-US"/>
              <a:t>Each group chooses a </a:t>
            </a:r>
            <a:r>
              <a:rPr lang="en-US" smtClean="0"/>
              <a:t>problem</a:t>
            </a:r>
          </a:p>
          <a:p>
            <a:pPr lvl="0"/>
            <a:r>
              <a:rPr lang="en-US"/>
              <a:t>Building Interaction </a:t>
            </a:r>
            <a:r>
              <a:rPr lang="en-US" smtClean="0"/>
              <a:t>diagrams: </a:t>
            </a:r>
            <a:r>
              <a:rPr lang="en-US"/>
              <a:t>Choose one of the following </a:t>
            </a:r>
            <a:r>
              <a:rPr lang="en-US" smtClean="0"/>
              <a:t>tools:</a:t>
            </a:r>
            <a:endParaRPr lang="en-US"/>
          </a:p>
          <a:p>
            <a:pPr lvl="1"/>
            <a:r>
              <a:rPr lang="pt-BR" smtClean="0"/>
              <a:t>Microsoft Visio</a:t>
            </a:r>
          </a:p>
          <a:p>
            <a:pPr lvl="1"/>
            <a:r>
              <a:rPr lang="pt-BR"/>
              <a:t>StarUML: http://staruml.io/ </a:t>
            </a:r>
            <a:endParaRPr lang="pt-BR" smtClean="0"/>
          </a:p>
          <a:p>
            <a:pPr lvl="1"/>
            <a:r>
              <a:rPr lang="en-US"/>
              <a:t>Argo UML: https://</a:t>
            </a:r>
            <a:r>
              <a:rPr lang="en-US" smtClean="0"/>
              <a:t>argouml.jaleco.com/</a:t>
            </a:r>
            <a:endParaRPr lang="pt-BR" smtClean="0"/>
          </a:p>
          <a:p>
            <a:pPr lvl="1"/>
            <a:r>
              <a:rPr lang="pt-BR" smtClean="0"/>
              <a:t>Lucidchart</a:t>
            </a:r>
            <a:r>
              <a:rPr lang="pt-BR"/>
              <a:t>: https://</a:t>
            </a:r>
            <a:r>
              <a:rPr lang="pt-BR" smtClean="0"/>
              <a:t>www.lucidchart.com/pages/examples/uml_diagram_tool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Shape 232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322" name="Shape 2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/>
            </a:pPr>
            <a:r>
              <a:rPr sz="3600" b="1"/>
              <a:t>Activity diagrams</a:t>
            </a:r>
          </a:p>
        </p:txBody>
      </p:sp>
      <p:sp>
        <p:nvSpPr>
          <p:cNvPr id="2323" name="Shape 2323"/>
          <p:cNvSpPr>
            <a:spLocks noGrp="1"/>
          </p:cNvSpPr>
          <p:nvPr>
            <p:ph type="body" idx="1"/>
          </p:nvPr>
        </p:nvSpPr>
        <p:spPr>
          <a:xfrm>
            <a:off x="564543" y="1447136"/>
            <a:ext cx="11246457" cy="50298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800"/>
              <a:t>An activity corresponds to a high-level task in the system</a:t>
            </a:r>
          </a:p>
          <a:p>
            <a:pPr lvl="0">
              <a:defRPr sz="1800"/>
            </a:pPr>
            <a:r>
              <a:rPr sz="2800"/>
              <a:t>Distinction between the activities and operations in the static structure</a:t>
            </a:r>
          </a:p>
          <a:p>
            <a:pPr lvl="1">
              <a:defRPr sz="1800"/>
            </a:pPr>
            <a:r>
              <a:rPr sz="2400"/>
              <a:t>Activities are carried out by the system or the actors</a:t>
            </a:r>
          </a:p>
          <a:p>
            <a:pPr lvl="1">
              <a:defRPr sz="1800"/>
            </a:pPr>
            <a:r>
              <a:rPr sz="2400"/>
              <a:t>Operations are related to classes</a:t>
            </a:r>
          </a:p>
          <a:p>
            <a:pPr lvl="1">
              <a:defRPr sz="1800"/>
            </a:pPr>
            <a:r>
              <a:rPr sz="2400"/>
              <a:t>In general, activities do not correspond to operations</a:t>
            </a:r>
          </a:p>
          <a:p>
            <a:pPr lvl="1">
              <a:defRPr sz="1800"/>
            </a:pPr>
            <a:endParaRPr/>
          </a:p>
          <a:p>
            <a:pPr lvl="0">
              <a:defRPr sz="1800"/>
            </a:pPr>
            <a:r>
              <a:rPr sz="2800"/>
              <a:t>Activity diagrams are generally built before (design) class diagrams</a:t>
            </a:r>
          </a:p>
          <a:p>
            <a:pPr lvl="1">
              <a:defRPr sz="1800"/>
            </a:pPr>
            <a:r>
              <a:rPr sz="2400"/>
              <a:t>Activity diagrams are used to determine which operations to add to class diagrams</a:t>
            </a:r>
          </a:p>
        </p:txBody>
      </p:sp>
    </p:spTree>
    <p:extLst>
      <p:ext uri="{BB962C8B-B14F-4D97-AF65-F5344CB8AC3E}">
        <p14:creationId xmlns:p14="http://schemas.microsoft.com/office/powerpoint/2010/main" val="3466326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6358</TotalTime>
  <Words>3252</Words>
  <Application>Microsoft Office PowerPoint</Application>
  <PresentationFormat>Custom</PresentationFormat>
  <Paragraphs>894</Paragraphs>
  <Slides>81</Slides>
  <Notes>2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Office Theme</vt:lpstr>
      <vt:lpstr>1_Office Theme</vt:lpstr>
      <vt:lpstr>SYSTEMS ANALYSIS AND DESIGN</vt:lpstr>
      <vt:lpstr>Dynamic behavioral modeling </vt:lpstr>
      <vt:lpstr>Views</vt:lpstr>
      <vt:lpstr>Main Activities of Software Development</vt:lpstr>
      <vt:lpstr>Dynamic behavioral modeling </vt:lpstr>
      <vt:lpstr>Dynamic behavioral modeling</vt:lpstr>
      <vt:lpstr>Dynamic behavioral modeling</vt:lpstr>
      <vt:lpstr>Activity diagrams</vt:lpstr>
      <vt:lpstr>Activity diagrams</vt:lpstr>
      <vt:lpstr>Activity diagrams</vt:lpstr>
      <vt:lpstr>Activity diagrams</vt:lpstr>
      <vt:lpstr>Activity diagram</vt:lpstr>
      <vt:lpstr>Activity diagrams</vt:lpstr>
      <vt:lpstr>Activity diagrams</vt:lpstr>
      <vt:lpstr>Activity diagrams</vt:lpstr>
      <vt:lpstr>Activity diagrams</vt:lpstr>
      <vt:lpstr>Activity diagram</vt:lpstr>
      <vt:lpstr>Activity diagram</vt:lpstr>
      <vt:lpstr>Activity diagram</vt:lpstr>
      <vt:lpstr>Activity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diagrams</vt:lpstr>
      <vt:lpstr>State diagram</vt:lpstr>
      <vt:lpstr>Interaction diagrams</vt:lpstr>
      <vt:lpstr>Interaction diagrams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 from use-case</vt:lpstr>
      <vt:lpstr>Sequence diagram</vt:lpstr>
      <vt:lpstr>Sequence diagram</vt:lpstr>
      <vt:lpstr>Sequence diagram</vt:lpstr>
      <vt:lpstr>Sequence diagram</vt:lpstr>
      <vt:lpstr>Why not just code it?</vt:lpstr>
      <vt:lpstr>Communication diagram</vt:lpstr>
      <vt:lpstr>Communication diagram</vt:lpstr>
      <vt:lpstr>Communication diagram</vt:lpstr>
      <vt:lpstr>Communication diagram</vt:lpstr>
      <vt:lpstr>Communication diagram</vt:lpstr>
      <vt:lpstr>Communication diagram</vt:lpstr>
      <vt:lpstr>Cash withdrawal at the bank</vt:lpstr>
      <vt:lpstr>Sequence diagram</vt:lpstr>
      <vt:lpstr>Communication diagram</vt:lpstr>
      <vt:lpstr>Use-case “cash payment”</vt:lpstr>
      <vt:lpstr>Sequence diagram</vt:lpstr>
      <vt:lpstr>Communication diagram</vt:lpstr>
      <vt:lpstr>Sequence diagram v.s. Communication diagram</vt:lpstr>
      <vt:lpstr>Sequence diagram v.s. Communication diagram</vt:lpstr>
      <vt:lpstr>Fun example</vt:lpstr>
      <vt:lpstr>Fun example: sequence diagram</vt:lpstr>
      <vt:lpstr>Fun example: Sequence diagram</vt:lpstr>
      <vt:lpstr>Fun example: Communication diagram</vt:lpstr>
      <vt:lpstr>Project (1)</vt:lpstr>
      <vt:lpstr>Project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ANALYSIS AND DESIGN</dc:title>
  <dc:creator>Toan Le</dc:creator>
  <cp:lastModifiedBy>Le Viet Truong</cp:lastModifiedBy>
  <cp:revision>206</cp:revision>
  <dcterms:created xsi:type="dcterms:W3CDTF">2020-05-27T05:21:30Z</dcterms:created>
  <dcterms:modified xsi:type="dcterms:W3CDTF">2020-10-21T08:11:48Z</dcterms:modified>
</cp:coreProperties>
</file>